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  <p:sldMasterId id="2147483673" r:id="rId2"/>
  </p:sldMasterIdLst>
  <p:notesMasterIdLst>
    <p:notesMasterId r:id="rId14"/>
  </p:notesMasterIdLst>
  <p:sldIdLst>
    <p:sldId id="257" r:id="rId3"/>
    <p:sldId id="453" r:id="rId4"/>
    <p:sldId id="345" r:id="rId5"/>
    <p:sldId id="347" r:id="rId6"/>
    <p:sldId id="463" r:id="rId7"/>
    <p:sldId id="582" r:id="rId8"/>
    <p:sldId id="589" r:id="rId9"/>
    <p:sldId id="487" r:id="rId10"/>
    <p:sldId id="588" r:id="rId11"/>
    <p:sldId id="410" r:id="rId12"/>
    <p:sldId id="454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73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FFCCCC"/>
    <a:srgbClr val="FFCC00"/>
    <a:srgbClr val="FF7C80"/>
    <a:srgbClr val="CC99FF"/>
    <a:srgbClr val="2BBE12"/>
    <a:srgbClr val="FFCC99"/>
    <a:srgbClr val="CCECFF"/>
    <a:srgbClr val="FFFFCC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862" autoAdjust="0"/>
    <p:restoredTop sz="83806" autoAdjust="0"/>
  </p:normalViewPr>
  <p:slideViewPr>
    <p:cSldViewPr>
      <p:cViewPr varScale="1">
        <p:scale>
          <a:sx n="57" d="100"/>
          <a:sy n="57" d="100"/>
        </p:scale>
        <p:origin x="1148" y="5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E7F8AD-AF2B-4424-AD88-96E3267BA14A}" type="doc">
      <dgm:prSet loTypeId="urn:microsoft.com/office/officeart/2005/8/layout/hierarchy6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760E1DB-27E5-4D85-A24D-5F550C580587}">
      <dgm:prSet phldrT="[Texte]"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fr-FR" sz="3200" b="1" dirty="0">
              <a:solidFill>
                <a:schemeClr val="tx1"/>
              </a:solidFill>
            </a:rPr>
            <a:t>Admissions: 3580 </a:t>
          </a:r>
        </a:p>
      </dgm:t>
    </dgm:pt>
    <dgm:pt modelId="{F433D811-F543-4C74-BE61-1EF7BC662AF7}" type="parTrans" cxnId="{94E53154-7906-421B-A654-6BF7142A2A5D}">
      <dgm:prSet/>
      <dgm:spPr/>
      <dgm:t>
        <a:bodyPr/>
        <a:lstStyle/>
        <a:p>
          <a:endParaRPr lang="fr-FR"/>
        </a:p>
      </dgm:t>
    </dgm:pt>
    <dgm:pt modelId="{68CA90BC-5F6F-48F4-8DBA-2BE99C7F2E86}" type="sibTrans" cxnId="{94E53154-7906-421B-A654-6BF7142A2A5D}">
      <dgm:prSet/>
      <dgm:spPr/>
      <dgm:t>
        <a:bodyPr/>
        <a:lstStyle/>
        <a:p>
          <a:endParaRPr lang="fr-FR"/>
        </a:p>
      </dgm:t>
    </dgm:pt>
    <dgm:pt modelId="{4E7D52DC-4F5E-40EB-8492-01B772037001}">
      <dgm:prSet phldrT="[Texte]"/>
      <dgm:spPr>
        <a:solidFill>
          <a:srgbClr val="FFCC00"/>
        </a:solidFill>
      </dgm:spPr>
      <dgm:t>
        <a:bodyPr/>
        <a:lstStyle/>
        <a:p>
          <a:r>
            <a:rPr lang="fr-FR" b="1" dirty="0">
              <a:solidFill>
                <a:schemeClr val="tx1"/>
              </a:solidFill>
            </a:rPr>
            <a:t>UCVM:765</a:t>
          </a:r>
        </a:p>
        <a:p>
          <a:r>
            <a:rPr lang="fr-FR" b="1" u="sng" dirty="0">
              <a:solidFill>
                <a:srgbClr val="990033"/>
              </a:solidFill>
            </a:rPr>
            <a:t>21,4 %</a:t>
          </a:r>
        </a:p>
      </dgm:t>
    </dgm:pt>
    <dgm:pt modelId="{DCC04931-7273-44B5-B909-25781E6B9F3D}" type="parTrans" cxnId="{46A324A6-76AB-4926-AB76-14EEEBD8E8C1}">
      <dgm:prSet/>
      <dgm:spPr/>
      <dgm:t>
        <a:bodyPr/>
        <a:lstStyle/>
        <a:p>
          <a:endParaRPr lang="fr-FR"/>
        </a:p>
      </dgm:t>
    </dgm:pt>
    <dgm:pt modelId="{DC4DB76B-E3EA-4A24-A2E7-7440FB87CD84}" type="sibTrans" cxnId="{46A324A6-76AB-4926-AB76-14EEEBD8E8C1}">
      <dgm:prSet/>
      <dgm:spPr/>
      <dgm:t>
        <a:bodyPr/>
        <a:lstStyle/>
        <a:p>
          <a:endParaRPr lang="fr-FR"/>
        </a:p>
      </dgm:t>
    </dgm:pt>
    <dgm:pt modelId="{4BF815FF-B5C1-42A2-97BC-A2B3160A94FA}">
      <dgm:prSet phldrT="[Texte]"/>
      <dgm:spPr>
        <a:solidFill>
          <a:srgbClr val="FF7C80">
            <a:alpha val="89804"/>
          </a:srgbClr>
        </a:solidFill>
      </dgm:spPr>
      <dgm:t>
        <a:bodyPr/>
        <a:lstStyle/>
        <a:p>
          <a:r>
            <a:rPr lang="fr-FR" b="1" dirty="0">
              <a:solidFill>
                <a:schemeClr val="tx1"/>
              </a:solidFill>
            </a:rPr>
            <a:t>UCV: 648</a:t>
          </a:r>
        </a:p>
        <a:p>
          <a:r>
            <a:rPr lang="fr-FR" b="1" u="none" dirty="0">
              <a:solidFill>
                <a:schemeClr val="tx1"/>
              </a:solidFill>
            </a:rPr>
            <a:t>84,7% / </a:t>
          </a:r>
          <a:r>
            <a:rPr lang="fr-FR" b="1" u="sng" dirty="0" smtClean="0">
              <a:solidFill>
                <a:srgbClr val="990033"/>
              </a:solidFill>
            </a:rPr>
            <a:t>18,43%</a:t>
          </a:r>
          <a:endParaRPr lang="fr-FR" b="1" u="sng" dirty="0">
            <a:solidFill>
              <a:srgbClr val="990033"/>
            </a:solidFill>
          </a:endParaRPr>
        </a:p>
      </dgm:t>
    </dgm:pt>
    <dgm:pt modelId="{2759F402-BC22-49EE-A1E7-498F06AF93FB}" type="parTrans" cxnId="{E9F3380A-3B74-4D91-8721-0F7B20347FA9}">
      <dgm:prSet/>
      <dgm:spPr/>
      <dgm:t>
        <a:bodyPr/>
        <a:lstStyle/>
        <a:p>
          <a:endParaRPr lang="fr-FR"/>
        </a:p>
      </dgm:t>
    </dgm:pt>
    <dgm:pt modelId="{03E2328F-61BB-430E-ABAE-729EE78E1347}" type="sibTrans" cxnId="{E9F3380A-3B74-4D91-8721-0F7B20347FA9}">
      <dgm:prSet/>
      <dgm:spPr/>
      <dgm:t>
        <a:bodyPr/>
        <a:lstStyle/>
        <a:p>
          <a:endParaRPr lang="fr-FR"/>
        </a:p>
      </dgm:t>
    </dgm:pt>
    <dgm:pt modelId="{8F8D0371-8AEA-46E5-81FC-96D09EB267B1}">
      <dgm:prSet phldrT="[Texte]"/>
      <dgm:spPr>
        <a:solidFill>
          <a:srgbClr val="FFCCCC">
            <a:alpha val="89804"/>
          </a:srgbClr>
        </a:solidFill>
      </dgm:spPr>
      <dgm:t>
        <a:bodyPr/>
        <a:lstStyle/>
        <a:p>
          <a:r>
            <a:rPr lang="fr-FR" b="1" dirty="0">
              <a:solidFill>
                <a:schemeClr val="tx1"/>
              </a:solidFill>
            </a:rPr>
            <a:t>UM: 117</a:t>
          </a:r>
        </a:p>
        <a:p>
          <a:r>
            <a:rPr lang="fr-FR" b="1" u="none" dirty="0">
              <a:solidFill>
                <a:schemeClr val="tx1"/>
              </a:solidFill>
            </a:rPr>
            <a:t>15,3 % / </a:t>
          </a:r>
          <a:r>
            <a:rPr lang="fr-FR" b="1" u="sng" dirty="0" smtClean="0">
              <a:solidFill>
                <a:srgbClr val="990033"/>
              </a:solidFill>
            </a:rPr>
            <a:t>3,27%%</a:t>
          </a:r>
          <a:endParaRPr lang="fr-FR" b="1" u="sng" dirty="0">
            <a:solidFill>
              <a:schemeClr val="tx1"/>
            </a:solidFill>
          </a:endParaRPr>
        </a:p>
      </dgm:t>
    </dgm:pt>
    <dgm:pt modelId="{EBBAF188-29D2-443E-9EE4-88A0AD30E66F}" type="parTrans" cxnId="{097FCF44-49CB-4E1C-B5C3-527A9C778D4E}">
      <dgm:prSet/>
      <dgm:spPr/>
      <dgm:t>
        <a:bodyPr/>
        <a:lstStyle/>
        <a:p>
          <a:endParaRPr lang="fr-FR"/>
        </a:p>
      </dgm:t>
    </dgm:pt>
    <dgm:pt modelId="{446A6F19-9D9F-45E0-ABCA-48AB7162CA7A}" type="sibTrans" cxnId="{097FCF44-49CB-4E1C-B5C3-527A9C778D4E}">
      <dgm:prSet/>
      <dgm:spPr/>
      <dgm:t>
        <a:bodyPr/>
        <a:lstStyle/>
        <a:p>
          <a:endParaRPr lang="fr-FR"/>
        </a:p>
      </dgm:t>
    </dgm:pt>
    <dgm:pt modelId="{BAA5E62D-5472-4AC3-B3E2-74E4A24F56FD}" type="pres">
      <dgm:prSet presAssocID="{9AE7F8AD-AF2B-4424-AD88-96E3267BA14A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9E92EF6-D28E-432F-8255-8189ECA6C369}" type="pres">
      <dgm:prSet presAssocID="{9AE7F8AD-AF2B-4424-AD88-96E3267BA14A}" presName="hierFlow" presStyleCnt="0"/>
      <dgm:spPr/>
    </dgm:pt>
    <dgm:pt modelId="{8808391D-F8B9-411C-9DC3-6B6F5FB25B94}" type="pres">
      <dgm:prSet presAssocID="{9AE7F8AD-AF2B-4424-AD88-96E3267BA14A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C4445AD-CCD2-42F9-96A3-5AC0A31C6CA9}" type="pres">
      <dgm:prSet presAssocID="{B760E1DB-27E5-4D85-A24D-5F550C580587}" presName="Name14" presStyleCnt="0"/>
      <dgm:spPr/>
    </dgm:pt>
    <dgm:pt modelId="{C2420696-8AC6-494B-A8E1-731BE434D1B8}" type="pres">
      <dgm:prSet presAssocID="{B760E1DB-27E5-4D85-A24D-5F550C580587}" presName="level1Shape" presStyleLbl="node0" presStyleIdx="0" presStyleCnt="1" custScaleX="25385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AB9E492-3A8C-4BF5-B566-3F6E02FCED53}" type="pres">
      <dgm:prSet presAssocID="{B760E1DB-27E5-4D85-A24D-5F550C580587}" presName="hierChild2" presStyleCnt="0"/>
      <dgm:spPr/>
    </dgm:pt>
    <dgm:pt modelId="{7BB4096D-BEB3-42E8-B404-E14EB47060BD}" type="pres">
      <dgm:prSet presAssocID="{DCC04931-7273-44B5-B909-25781E6B9F3D}" presName="Name19" presStyleLbl="parChTrans1D2" presStyleIdx="0" presStyleCnt="1"/>
      <dgm:spPr/>
      <dgm:t>
        <a:bodyPr/>
        <a:lstStyle/>
        <a:p>
          <a:endParaRPr lang="fr-FR"/>
        </a:p>
      </dgm:t>
    </dgm:pt>
    <dgm:pt modelId="{CB4506B1-5A8B-45EA-82E7-4F29F794B265}" type="pres">
      <dgm:prSet presAssocID="{4E7D52DC-4F5E-40EB-8492-01B772037001}" presName="Name21" presStyleCnt="0"/>
      <dgm:spPr/>
    </dgm:pt>
    <dgm:pt modelId="{E7ED1ECE-4118-4ABB-B360-E4DB05D3A31A}" type="pres">
      <dgm:prSet presAssocID="{4E7D52DC-4F5E-40EB-8492-01B772037001}" presName="level2Shape" presStyleLbl="node2" presStyleIdx="0" presStyleCnt="1" custScaleX="137282"/>
      <dgm:spPr/>
      <dgm:t>
        <a:bodyPr/>
        <a:lstStyle/>
        <a:p>
          <a:endParaRPr lang="fr-FR"/>
        </a:p>
      </dgm:t>
    </dgm:pt>
    <dgm:pt modelId="{D431DB83-202D-408C-9DB6-7E9EADBAB193}" type="pres">
      <dgm:prSet presAssocID="{4E7D52DC-4F5E-40EB-8492-01B772037001}" presName="hierChild3" presStyleCnt="0"/>
      <dgm:spPr/>
    </dgm:pt>
    <dgm:pt modelId="{CB06A85D-EFFC-438B-92A3-6F2046359E4B}" type="pres">
      <dgm:prSet presAssocID="{2759F402-BC22-49EE-A1E7-498F06AF93FB}" presName="Name19" presStyleLbl="parChTrans1D3" presStyleIdx="0" presStyleCnt="2"/>
      <dgm:spPr/>
      <dgm:t>
        <a:bodyPr/>
        <a:lstStyle/>
        <a:p>
          <a:endParaRPr lang="fr-FR"/>
        </a:p>
      </dgm:t>
    </dgm:pt>
    <dgm:pt modelId="{B3FDADAE-1976-43B0-8877-8283D4605D38}" type="pres">
      <dgm:prSet presAssocID="{4BF815FF-B5C1-42A2-97BC-A2B3160A94FA}" presName="Name21" presStyleCnt="0"/>
      <dgm:spPr/>
    </dgm:pt>
    <dgm:pt modelId="{E1C35732-98A2-4999-94F7-25D30112515D}" type="pres">
      <dgm:prSet presAssocID="{4BF815FF-B5C1-42A2-97BC-A2B3160A94FA}" presName="level2Shape" presStyleLbl="node3" presStyleIdx="0" presStyleCnt="2" custScaleX="142066"/>
      <dgm:spPr/>
      <dgm:t>
        <a:bodyPr/>
        <a:lstStyle/>
        <a:p>
          <a:endParaRPr lang="fr-FR"/>
        </a:p>
      </dgm:t>
    </dgm:pt>
    <dgm:pt modelId="{A3780E7B-0383-444E-8144-82D01A859288}" type="pres">
      <dgm:prSet presAssocID="{4BF815FF-B5C1-42A2-97BC-A2B3160A94FA}" presName="hierChild3" presStyleCnt="0"/>
      <dgm:spPr/>
    </dgm:pt>
    <dgm:pt modelId="{7B64B70E-9EFC-4385-BF98-BA5269E6655F}" type="pres">
      <dgm:prSet presAssocID="{EBBAF188-29D2-443E-9EE4-88A0AD30E66F}" presName="Name19" presStyleLbl="parChTrans1D3" presStyleIdx="1" presStyleCnt="2"/>
      <dgm:spPr/>
      <dgm:t>
        <a:bodyPr/>
        <a:lstStyle/>
        <a:p>
          <a:endParaRPr lang="fr-FR"/>
        </a:p>
      </dgm:t>
    </dgm:pt>
    <dgm:pt modelId="{E33D86E8-13CB-49E5-8B77-9C8989DC4C3A}" type="pres">
      <dgm:prSet presAssocID="{8F8D0371-8AEA-46E5-81FC-96D09EB267B1}" presName="Name21" presStyleCnt="0"/>
      <dgm:spPr/>
    </dgm:pt>
    <dgm:pt modelId="{DC10EB53-4398-43F0-AB7D-41E87D92C648}" type="pres">
      <dgm:prSet presAssocID="{8F8D0371-8AEA-46E5-81FC-96D09EB267B1}" presName="level2Shape" presStyleLbl="node3" presStyleIdx="1" presStyleCnt="2" custScaleX="141412"/>
      <dgm:spPr/>
      <dgm:t>
        <a:bodyPr/>
        <a:lstStyle/>
        <a:p>
          <a:endParaRPr lang="fr-FR"/>
        </a:p>
      </dgm:t>
    </dgm:pt>
    <dgm:pt modelId="{FAC21EA0-FDC1-45E2-B7ED-52B55ACF9A64}" type="pres">
      <dgm:prSet presAssocID="{8F8D0371-8AEA-46E5-81FC-96D09EB267B1}" presName="hierChild3" presStyleCnt="0"/>
      <dgm:spPr/>
    </dgm:pt>
    <dgm:pt modelId="{C9E7665E-45FC-4066-9A9E-045B69449C21}" type="pres">
      <dgm:prSet presAssocID="{9AE7F8AD-AF2B-4424-AD88-96E3267BA14A}" presName="bgShapesFlow" presStyleCnt="0"/>
      <dgm:spPr/>
    </dgm:pt>
  </dgm:ptLst>
  <dgm:cxnLst>
    <dgm:cxn modelId="{097FCF44-49CB-4E1C-B5C3-527A9C778D4E}" srcId="{4E7D52DC-4F5E-40EB-8492-01B772037001}" destId="{8F8D0371-8AEA-46E5-81FC-96D09EB267B1}" srcOrd="1" destOrd="0" parTransId="{EBBAF188-29D2-443E-9EE4-88A0AD30E66F}" sibTransId="{446A6F19-9D9F-45E0-ABCA-48AB7162CA7A}"/>
    <dgm:cxn modelId="{366C0DD0-8CF1-41E1-A9BF-9005D75223A5}" type="presOf" srcId="{B760E1DB-27E5-4D85-A24D-5F550C580587}" destId="{C2420696-8AC6-494B-A8E1-731BE434D1B8}" srcOrd="0" destOrd="0" presId="urn:microsoft.com/office/officeart/2005/8/layout/hierarchy6"/>
    <dgm:cxn modelId="{A8E92A78-9254-47DC-8DAD-590768E6BDA7}" type="presOf" srcId="{4BF815FF-B5C1-42A2-97BC-A2B3160A94FA}" destId="{E1C35732-98A2-4999-94F7-25D30112515D}" srcOrd="0" destOrd="0" presId="urn:microsoft.com/office/officeart/2005/8/layout/hierarchy6"/>
    <dgm:cxn modelId="{46A324A6-76AB-4926-AB76-14EEEBD8E8C1}" srcId="{B760E1DB-27E5-4D85-A24D-5F550C580587}" destId="{4E7D52DC-4F5E-40EB-8492-01B772037001}" srcOrd="0" destOrd="0" parTransId="{DCC04931-7273-44B5-B909-25781E6B9F3D}" sibTransId="{DC4DB76B-E3EA-4A24-A2E7-7440FB87CD84}"/>
    <dgm:cxn modelId="{00FAC564-3B29-4947-B66D-D9AC1E083065}" type="presOf" srcId="{2759F402-BC22-49EE-A1E7-498F06AF93FB}" destId="{CB06A85D-EFFC-438B-92A3-6F2046359E4B}" srcOrd="0" destOrd="0" presId="urn:microsoft.com/office/officeart/2005/8/layout/hierarchy6"/>
    <dgm:cxn modelId="{94E53154-7906-421B-A654-6BF7142A2A5D}" srcId="{9AE7F8AD-AF2B-4424-AD88-96E3267BA14A}" destId="{B760E1DB-27E5-4D85-A24D-5F550C580587}" srcOrd="0" destOrd="0" parTransId="{F433D811-F543-4C74-BE61-1EF7BC662AF7}" sibTransId="{68CA90BC-5F6F-48F4-8DBA-2BE99C7F2E86}"/>
    <dgm:cxn modelId="{CAFD2E1C-0FBD-4F41-A949-161FB0D2F14D}" type="presOf" srcId="{9AE7F8AD-AF2B-4424-AD88-96E3267BA14A}" destId="{BAA5E62D-5472-4AC3-B3E2-74E4A24F56FD}" srcOrd="0" destOrd="0" presId="urn:microsoft.com/office/officeart/2005/8/layout/hierarchy6"/>
    <dgm:cxn modelId="{1729310A-F7D0-4760-966A-676BAFCDBEA2}" type="presOf" srcId="{EBBAF188-29D2-443E-9EE4-88A0AD30E66F}" destId="{7B64B70E-9EFC-4385-BF98-BA5269E6655F}" srcOrd="0" destOrd="0" presId="urn:microsoft.com/office/officeart/2005/8/layout/hierarchy6"/>
    <dgm:cxn modelId="{85225109-260D-4AF3-BA6C-BB6821F378B0}" type="presOf" srcId="{8F8D0371-8AEA-46E5-81FC-96D09EB267B1}" destId="{DC10EB53-4398-43F0-AB7D-41E87D92C648}" srcOrd="0" destOrd="0" presId="urn:microsoft.com/office/officeart/2005/8/layout/hierarchy6"/>
    <dgm:cxn modelId="{03A0829A-D885-4371-A5D0-4DBB09700A93}" type="presOf" srcId="{DCC04931-7273-44B5-B909-25781E6B9F3D}" destId="{7BB4096D-BEB3-42E8-B404-E14EB47060BD}" srcOrd="0" destOrd="0" presId="urn:microsoft.com/office/officeart/2005/8/layout/hierarchy6"/>
    <dgm:cxn modelId="{E9F3380A-3B74-4D91-8721-0F7B20347FA9}" srcId="{4E7D52DC-4F5E-40EB-8492-01B772037001}" destId="{4BF815FF-B5C1-42A2-97BC-A2B3160A94FA}" srcOrd="0" destOrd="0" parTransId="{2759F402-BC22-49EE-A1E7-498F06AF93FB}" sibTransId="{03E2328F-61BB-430E-ABAE-729EE78E1347}"/>
    <dgm:cxn modelId="{07325D51-A676-436D-82E5-71FCEFEB435E}" type="presOf" srcId="{4E7D52DC-4F5E-40EB-8492-01B772037001}" destId="{E7ED1ECE-4118-4ABB-B360-E4DB05D3A31A}" srcOrd="0" destOrd="0" presId="urn:microsoft.com/office/officeart/2005/8/layout/hierarchy6"/>
    <dgm:cxn modelId="{DF517388-E0C7-49A4-B498-A7CDAE46DBF9}" type="presParOf" srcId="{BAA5E62D-5472-4AC3-B3E2-74E4A24F56FD}" destId="{19E92EF6-D28E-432F-8255-8189ECA6C369}" srcOrd="0" destOrd="0" presId="urn:microsoft.com/office/officeart/2005/8/layout/hierarchy6"/>
    <dgm:cxn modelId="{7AD585E4-D6A5-48BD-942B-96BCFCC9A4E0}" type="presParOf" srcId="{19E92EF6-D28E-432F-8255-8189ECA6C369}" destId="{8808391D-F8B9-411C-9DC3-6B6F5FB25B94}" srcOrd="0" destOrd="0" presId="urn:microsoft.com/office/officeart/2005/8/layout/hierarchy6"/>
    <dgm:cxn modelId="{A45CA97E-2805-43CC-9BD7-3CEFEEA670EC}" type="presParOf" srcId="{8808391D-F8B9-411C-9DC3-6B6F5FB25B94}" destId="{8C4445AD-CCD2-42F9-96A3-5AC0A31C6CA9}" srcOrd="0" destOrd="0" presId="urn:microsoft.com/office/officeart/2005/8/layout/hierarchy6"/>
    <dgm:cxn modelId="{A20C7C37-A05F-46F3-BA43-E3AE9D0F279A}" type="presParOf" srcId="{8C4445AD-CCD2-42F9-96A3-5AC0A31C6CA9}" destId="{C2420696-8AC6-494B-A8E1-731BE434D1B8}" srcOrd="0" destOrd="0" presId="urn:microsoft.com/office/officeart/2005/8/layout/hierarchy6"/>
    <dgm:cxn modelId="{981F9BF3-4D2F-4E32-9252-0AEACF45509B}" type="presParOf" srcId="{8C4445AD-CCD2-42F9-96A3-5AC0A31C6CA9}" destId="{1AB9E492-3A8C-4BF5-B566-3F6E02FCED53}" srcOrd="1" destOrd="0" presId="urn:microsoft.com/office/officeart/2005/8/layout/hierarchy6"/>
    <dgm:cxn modelId="{D424A18B-068A-46C3-99FA-64F5239FB108}" type="presParOf" srcId="{1AB9E492-3A8C-4BF5-B566-3F6E02FCED53}" destId="{7BB4096D-BEB3-42E8-B404-E14EB47060BD}" srcOrd="0" destOrd="0" presId="urn:microsoft.com/office/officeart/2005/8/layout/hierarchy6"/>
    <dgm:cxn modelId="{E385A14D-4B75-4711-9936-26885812E222}" type="presParOf" srcId="{1AB9E492-3A8C-4BF5-B566-3F6E02FCED53}" destId="{CB4506B1-5A8B-45EA-82E7-4F29F794B265}" srcOrd="1" destOrd="0" presId="urn:microsoft.com/office/officeart/2005/8/layout/hierarchy6"/>
    <dgm:cxn modelId="{120C7346-B1B5-48A2-BB3F-AF00CE56F39A}" type="presParOf" srcId="{CB4506B1-5A8B-45EA-82E7-4F29F794B265}" destId="{E7ED1ECE-4118-4ABB-B360-E4DB05D3A31A}" srcOrd="0" destOrd="0" presId="urn:microsoft.com/office/officeart/2005/8/layout/hierarchy6"/>
    <dgm:cxn modelId="{E30EBEE9-5D57-49B4-8974-E999A60F8DE0}" type="presParOf" srcId="{CB4506B1-5A8B-45EA-82E7-4F29F794B265}" destId="{D431DB83-202D-408C-9DB6-7E9EADBAB193}" srcOrd="1" destOrd="0" presId="urn:microsoft.com/office/officeart/2005/8/layout/hierarchy6"/>
    <dgm:cxn modelId="{90FC0243-E9A7-4CD3-9675-6B64744AFC16}" type="presParOf" srcId="{D431DB83-202D-408C-9DB6-7E9EADBAB193}" destId="{CB06A85D-EFFC-438B-92A3-6F2046359E4B}" srcOrd="0" destOrd="0" presId="urn:microsoft.com/office/officeart/2005/8/layout/hierarchy6"/>
    <dgm:cxn modelId="{FCEDA268-485C-4E64-AB29-787A8902E69F}" type="presParOf" srcId="{D431DB83-202D-408C-9DB6-7E9EADBAB193}" destId="{B3FDADAE-1976-43B0-8877-8283D4605D38}" srcOrd="1" destOrd="0" presId="urn:microsoft.com/office/officeart/2005/8/layout/hierarchy6"/>
    <dgm:cxn modelId="{6DA6E665-6C26-435F-899C-69AE973E3228}" type="presParOf" srcId="{B3FDADAE-1976-43B0-8877-8283D4605D38}" destId="{E1C35732-98A2-4999-94F7-25D30112515D}" srcOrd="0" destOrd="0" presId="urn:microsoft.com/office/officeart/2005/8/layout/hierarchy6"/>
    <dgm:cxn modelId="{4723C7FE-FC88-493D-99F0-0EFF7CDE2DEC}" type="presParOf" srcId="{B3FDADAE-1976-43B0-8877-8283D4605D38}" destId="{A3780E7B-0383-444E-8144-82D01A859288}" srcOrd="1" destOrd="0" presId="urn:microsoft.com/office/officeart/2005/8/layout/hierarchy6"/>
    <dgm:cxn modelId="{6B3753AB-D710-4867-9BA5-65912ACAC5A7}" type="presParOf" srcId="{D431DB83-202D-408C-9DB6-7E9EADBAB193}" destId="{7B64B70E-9EFC-4385-BF98-BA5269E6655F}" srcOrd="2" destOrd="0" presId="urn:microsoft.com/office/officeart/2005/8/layout/hierarchy6"/>
    <dgm:cxn modelId="{984D8F52-C915-46ED-8806-521A0F676D95}" type="presParOf" srcId="{D431DB83-202D-408C-9DB6-7E9EADBAB193}" destId="{E33D86E8-13CB-49E5-8B77-9C8989DC4C3A}" srcOrd="3" destOrd="0" presId="urn:microsoft.com/office/officeart/2005/8/layout/hierarchy6"/>
    <dgm:cxn modelId="{52E4CAC4-EA38-47D0-88CF-40314B0FA044}" type="presParOf" srcId="{E33D86E8-13CB-49E5-8B77-9C8989DC4C3A}" destId="{DC10EB53-4398-43F0-AB7D-41E87D92C648}" srcOrd="0" destOrd="0" presId="urn:microsoft.com/office/officeart/2005/8/layout/hierarchy6"/>
    <dgm:cxn modelId="{B6101A8D-D8D6-42FA-85BD-32DFBAD8226E}" type="presParOf" srcId="{E33D86E8-13CB-49E5-8B77-9C8989DC4C3A}" destId="{FAC21EA0-FDC1-45E2-B7ED-52B55ACF9A64}" srcOrd="1" destOrd="0" presId="urn:microsoft.com/office/officeart/2005/8/layout/hierarchy6"/>
    <dgm:cxn modelId="{0278E8F3-679E-486B-A214-8BC9AC84CAEC}" type="presParOf" srcId="{BAA5E62D-5472-4AC3-B3E2-74E4A24F56FD}" destId="{C9E7665E-45FC-4066-9A9E-045B69449C2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420696-8AC6-494B-A8E1-731BE434D1B8}">
      <dsp:nvSpPr>
        <dsp:cNvPr id="0" name=""/>
        <dsp:cNvSpPr/>
      </dsp:nvSpPr>
      <dsp:spPr>
        <a:xfrm>
          <a:off x="864095" y="1785"/>
          <a:ext cx="4704184" cy="1235384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b="1" kern="1200" dirty="0">
              <a:solidFill>
                <a:schemeClr val="tx1"/>
              </a:solidFill>
            </a:rPr>
            <a:t>Admissions: 3580 </a:t>
          </a:r>
        </a:p>
      </dsp:txBody>
      <dsp:txXfrm>
        <a:off x="900278" y="37968"/>
        <a:ext cx="4631818" cy="1163018"/>
      </dsp:txXfrm>
    </dsp:sp>
    <dsp:sp modelId="{7BB4096D-BEB3-42E8-B404-E14EB47060BD}">
      <dsp:nvSpPr>
        <dsp:cNvPr id="0" name=""/>
        <dsp:cNvSpPr/>
      </dsp:nvSpPr>
      <dsp:spPr>
        <a:xfrm>
          <a:off x="3170468" y="1237169"/>
          <a:ext cx="91440" cy="4941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41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ED1ECE-4118-4ABB-B360-E4DB05D3A31A}">
      <dsp:nvSpPr>
        <dsp:cNvPr id="0" name=""/>
        <dsp:cNvSpPr/>
      </dsp:nvSpPr>
      <dsp:spPr>
        <a:xfrm>
          <a:off x="1944217" y="1731323"/>
          <a:ext cx="2543941" cy="1235384"/>
        </a:xfrm>
        <a:prstGeom prst="roundRect">
          <a:avLst>
            <a:gd name="adj" fmla="val 10000"/>
          </a:avLst>
        </a:prstGeom>
        <a:solidFill>
          <a:srgbClr val="FFCC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>
              <a:solidFill>
                <a:schemeClr val="tx1"/>
              </a:solidFill>
            </a:rPr>
            <a:t>UCVM:765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u="sng" kern="1200" dirty="0">
              <a:solidFill>
                <a:srgbClr val="990033"/>
              </a:solidFill>
            </a:rPr>
            <a:t>21,4 %</a:t>
          </a:r>
        </a:p>
      </dsp:txBody>
      <dsp:txXfrm>
        <a:off x="1980400" y="1767506"/>
        <a:ext cx="2471575" cy="1163018"/>
      </dsp:txXfrm>
    </dsp:sp>
    <dsp:sp modelId="{CB06A85D-EFFC-438B-92A3-6F2046359E4B}">
      <dsp:nvSpPr>
        <dsp:cNvPr id="0" name=""/>
        <dsp:cNvSpPr/>
      </dsp:nvSpPr>
      <dsp:spPr>
        <a:xfrm>
          <a:off x="1627989" y="2966708"/>
          <a:ext cx="1588198" cy="494153"/>
        </a:xfrm>
        <a:custGeom>
          <a:avLst/>
          <a:gdLst/>
          <a:ahLst/>
          <a:cxnLst/>
          <a:rect l="0" t="0" r="0" b="0"/>
          <a:pathLst>
            <a:path>
              <a:moveTo>
                <a:pt x="1588198" y="0"/>
              </a:moveTo>
              <a:lnTo>
                <a:pt x="1588198" y="247076"/>
              </a:lnTo>
              <a:lnTo>
                <a:pt x="0" y="247076"/>
              </a:lnTo>
              <a:lnTo>
                <a:pt x="0" y="4941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C35732-98A2-4999-94F7-25D30112515D}">
      <dsp:nvSpPr>
        <dsp:cNvPr id="0" name=""/>
        <dsp:cNvSpPr/>
      </dsp:nvSpPr>
      <dsp:spPr>
        <a:xfrm>
          <a:off x="311693" y="3460862"/>
          <a:ext cx="2632592" cy="1235384"/>
        </a:xfrm>
        <a:prstGeom prst="roundRect">
          <a:avLst>
            <a:gd name="adj" fmla="val 10000"/>
          </a:avLst>
        </a:prstGeom>
        <a:solidFill>
          <a:srgbClr val="FF7C80">
            <a:alpha val="89804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>
              <a:solidFill>
                <a:schemeClr val="tx1"/>
              </a:solidFill>
            </a:rPr>
            <a:t>UCV: 648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u="none" kern="1200" dirty="0">
              <a:solidFill>
                <a:schemeClr val="tx1"/>
              </a:solidFill>
            </a:rPr>
            <a:t>84,7% / </a:t>
          </a:r>
          <a:r>
            <a:rPr lang="fr-FR" sz="2400" b="1" u="sng" kern="1200" dirty="0" smtClean="0">
              <a:solidFill>
                <a:srgbClr val="990033"/>
              </a:solidFill>
            </a:rPr>
            <a:t>18,43%</a:t>
          </a:r>
          <a:endParaRPr lang="fr-FR" sz="2400" b="1" u="sng" kern="1200" dirty="0">
            <a:solidFill>
              <a:srgbClr val="990033"/>
            </a:solidFill>
          </a:endParaRPr>
        </a:p>
      </dsp:txBody>
      <dsp:txXfrm>
        <a:off x="347876" y="3497045"/>
        <a:ext cx="2560226" cy="1163018"/>
      </dsp:txXfrm>
    </dsp:sp>
    <dsp:sp modelId="{7B64B70E-9EFC-4385-BF98-BA5269E6655F}">
      <dsp:nvSpPr>
        <dsp:cNvPr id="0" name=""/>
        <dsp:cNvSpPr/>
      </dsp:nvSpPr>
      <dsp:spPr>
        <a:xfrm>
          <a:off x="3216188" y="2966708"/>
          <a:ext cx="1594257" cy="4941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076"/>
              </a:lnTo>
              <a:lnTo>
                <a:pt x="1594257" y="247076"/>
              </a:lnTo>
              <a:lnTo>
                <a:pt x="1594257" y="4941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10EB53-4398-43F0-AB7D-41E87D92C648}">
      <dsp:nvSpPr>
        <dsp:cNvPr id="0" name=""/>
        <dsp:cNvSpPr/>
      </dsp:nvSpPr>
      <dsp:spPr>
        <a:xfrm>
          <a:off x="3500209" y="3460862"/>
          <a:ext cx="2620473" cy="1235384"/>
        </a:xfrm>
        <a:prstGeom prst="roundRect">
          <a:avLst>
            <a:gd name="adj" fmla="val 10000"/>
          </a:avLst>
        </a:prstGeom>
        <a:solidFill>
          <a:srgbClr val="FFCCCC">
            <a:alpha val="89804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>
              <a:solidFill>
                <a:schemeClr val="tx1"/>
              </a:solidFill>
            </a:rPr>
            <a:t>UM: 117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u="none" kern="1200" dirty="0">
              <a:solidFill>
                <a:schemeClr val="tx1"/>
              </a:solidFill>
            </a:rPr>
            <a:t>15,3 % / </a:t>
          </a:r>
          <a:r>
            <a:rPr lang="fr-FR" sz="2400" b="1" u="sng" kern="1200" dirty="0" smtClean="0">
              <a:solidFill>
                <a:srgbClr val="990033"/>
              </a:solidFill>
            </a:rPr>
            <a:t>3,27%%</a:t>
          </a:r>
          <a:endParaRPr lang="fr-FR" sz="2400" b="1" u="sng" kern="1200" dirty="0">
            <a:solidFill>
              <a:schemeClr val="tx1"/>
            </a:solidFill>
          </a:endParaRPr>
        </a:p>
      </dsp:txBody>
      <dsp:txXfrm>
        <a:off x="3536392" y="3497045"/>
        <a:ext cx="2548107" cy="11630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01ECCD-A188-4CF8-BE3C-4FC22EB2423C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A81275-EC19-4EF8-9FAE-F222DB9886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5807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dirty="0">
              <a:solidFill>
                <a:schemeClr val="tx1"/>
              </a:solidFill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E3C57-ABC8-4BBD-96D5-86061C99526A}" type="slidenum">
              <a:rPr lang="fr-FR" smtClean="0">
                <a:solidFill>
                  <a:prstClr val="black"/>
                </a:solidFill>
              </a:rPr>
              <a:pPr/>
              <a:t>1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1982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81275-EC19-4EF8-9FAE-F222DB9886A0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45183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A81275-EC19-4EF8-9FAE-F222DB9886A0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7982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>
              <a:solidFill>
                <a:schemeClr val="tx1"/>
              </a:solidFill>
              <a:latin typeface="Calibri" charset="0"/>
              <a:ea typeface="ＭＳ Ｐゴシック" pitchFamily="-44" charset="-128"/>
              <a:cs typeface="+mn-cs"/>
            </a:endParaRPr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81275-EC19-4EF8-9FAE-F222DB9886A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2984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algn="l" defTabSz="914400" eaLnBrk="1" hangingPunct="1">
              <a:spcBef>
                <a:spcPct val="0"/>
              </a:spcBef>
            </a:pPr>
            <a:endParaRPr lang="fr-FR" baseline="0" dirty="0"/>
          </a:p>
          <a:p>
            <a:pPr lvl="1" defTabSz="914400" eaLnBrk="1" hangingPunct="1">
              <a:spcBef>
                <a:spcPct val="0"/>
              </a:spcBef>
            </a:pPr>
            <a:endParaRPr lang="fr-FR" altLang="fr-FR" dirty="0">
              <a:latin typeface="Calibri" pitchFamily="34" charset="0"/>
              <a:ea typeface="ＭＳ Ｐゴシック" pitchFamily="34" charset="-128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81275-EC19-4EF8-9FAE-F222DB9886A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100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§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81275-EC19-4EF8-9FAE-F222DB9886A0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4807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b="0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81275-EC19-4EF8-9FAE-F222DB9886A0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740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81275-EC19-4EF8-9FAE-F222DB9886A0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4773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81275-EC19-4EF8-9FAE-F222DB9886A0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144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81275-EC19-4EF8-9FAE-F222DB9886A0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89290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81275-EC19-4EF8-9FAE-F222DB9886A0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9792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7" descr="logo_inss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175" y="0"/>
            <a:ext cx="1520825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667000" y="1524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0" y="3071813"/>
            <a:ext cx="9144000" cy="428625"/>
          </a:xfrm>
          <a:prstGeom prst="horizontalScroll">
            <a:avLst/>
          </a:prstGeom>
          <a:blipFill>
            <a:blip r:embed="rId3">
              <a:lum bright="17000"/>
            </a:blip>
            <a:tile tx="0" ty="0" sx="100000" sy="100000" flip="none" algn="tl"/>
          </a:blipFill>
          <a:ln w="28575">
            <a:solidFill>
              <a:srgbClr val="C00000"/>
            </a:solidFill>
            <a:miter lim="800000"/>
            <a:headEnd/>
            <a:tailEnd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>
              <a:ln w="76200">
                <a:solidFill>
                  <a:srgbClr val="00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</p:spPr>
        <p:txBody>
          <a:bodyPr/>
          <a:lstStyle>
            <a:lvl1pPr>
              <a:defRPr smtClean="0">
                <a:solidFill>
                  <a:srgbClr val="008900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 smtClean="0">
                <a:solidFill>
                  <a:srgbClr val="990033"/>
                </a:solidFill>
              </a:defRPr>
            </a:lvl1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9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BA590A-1395-4848-B792-DC61B2ABB127}" type="datetime1">
              <a:rPr lang="fr-FR" smtClean="0"/>
              <a:t>27/10/2021</a:t>
            </a:fld>
            <a:endParaRPr lang="fr-FR"/>
          </a:p>
        </p:txBody>
      </p:sp>
      <p:sp>
        <p:nvSpPr>
          <p:cNvPr id="10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131601-E4A2-43E3-801E-4F8DB5EDAE67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A4E36585-DBC3-4547-B262-15C76297AD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2" r="7399"/>
          <a:stretch>
            <a:fillRect/>
          </a:stretch>
        </p:blipFill>
        <p:spPr bwMode="auto">
          <a:xfrm>
            <a:off x="0" y="0"/>
            <a:ext cx="15621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1760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028700" cy="457200"/>
          </a:xfrm>
        </p:spPr>
        <p:txBody>
          <a:bodyPr/>
          <a:lstStyle>
            <a:lvl1pPr algn="l">
              <a:defRPr sz="1200" smtClean="0">
                <a:solidFill>
                  <a:srgbClr val="227100"/>
                </a:solidFill>
              </a:defRPr>
            </a:lvl1pPr>
          </a:lstStyle>
          <a:p>
            <a:fld id="{1F612FE4-3DC6-4E41-B8CC-6DB9CC6A68CD}" type="datetime1">
              <a:rPr lang="fr-FR" smtClean="0"/>
              <a:t>27/10/2021</a:t>
            </a:fld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929438" y="6286500"/>
            <a:ext cx="1071562" cy="457200"/>
          </a:xfrm>
        </p:spPr>
        <p:txBody>
          <a:bodyPr/>
          <a:lstStyle>
            <a:lvl1pPr algn="ctr">
              <a:defRPr sz="1200" smtClean="0">
                <a:solidFill>
                  <a:srgbClr val="227100"/>
                </a:solidFill>
              </a:defRPr>
            </a:lvl1pPr>
          </a:lstStyle>
          <a:p>
            <a:fld id="{F1131601-E4A2-43E3-801E-4F8DB5EDAE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66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243013" cy="457200"/>
          </a:xfrm>
        </p:spPr>
        <p:txBody>
          <a:bodyPr/>
          <a:lstStyle>
            <a:lvl1pPr algn="l">
              <a:defRPr sz="1200" smtClean="0">
                <a:solidFill>
                  <a:srgbClr val="227100"/>
                </a:solidFill>
              </a:defRPr>
            </a:lvl1pPr>
          </a:lstStyle>
          <a:p>
            <a:fld id="{3209FC7A-145E-43E0-B8B1-02DF8B8FF6DB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58000" y="6215063"/>
            <a:ext cx="1071563" cy="457200"/>
          </a:xfrm>
        </p:spPr>
        <p:txBody>
          <a:bodyPr/>
          <a:lstStyle>
            <a:lvl1pPr algn="ctr">
              <a:defRPr sz="1200" smtClean="0">
                <a:solidFill>
                  <a:srgbClr val="227100"/>
                </a:solidFill>
              </a:defRPr>
            </a:lvl1pPr>
          </a:lstStyle>
          <a:p>
            <a:fld id="{F1131601-E4A2-43E3-801E-4F8DB5EDAE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671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171575" cy="457200"/>
          </a:xfrm>
        </p:spPr>
        <p:txBody>
          <a:bodyPr/>
          <a:lstStyle>
            <a:lvl1pPr>
              <a:defRPr sz="1200" smtClean="0">
                <a:solidFill>
                  <a:srgbClr val="227100"/>
                </a:solidFill>
              </a:defRPr>
            </a:lvl1pPr>
          </a:lstStyle>
          <a:p>
            <a:fld id="{DA4B6BDB-580B-4ABD-AF48-0701124634BA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58000" y="6215063"/>
            <a:ext cx="1071563" cy="457200"/>
          </a:xfrm>
        </p:spPr>
        <p:txBody>
          <a:bodyPr/>
          <a:lstStyle>
            <a:lvl1pPr algn="ctr">
              <a:defRPr sz="1200" smtClean="0">
                <a:solidFill>
                  <a:srgbClr val="227100"/>
                </a:solidFill>
              </a:defRPr>
            </a:lvl1pPr>
          </a:lstStyle>
          <a:p>
            <a:fld id="{F1131601-E4A2-43E3-801E-4F8DB5EDAE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53427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384607-3B1F-477E-B1B2-C5934176B965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27/10/2021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656B0C-BCD9-4AC2-8279-311BA2AE873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29118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4AB9C6-75CE-49BE-860D-B65AC8AE9B19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27/10/2021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656B0C-BCD9-4AC2-8279-311BA2AE873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06002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B0E490-D3E4-4871-9389-4B7F453DFD96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27/10/2021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656B0C-BCD9-4AC2-8279-311BA2AE873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58534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C27635-C5CA-4EBA-8F17-6A013365A147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27/10/2021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656B0C-BCD9-4AC2-8279-311BA2AE873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94140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3BE4EB-C052-4A5C-B6A3-7F45255AB20D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27/10/2021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656B0C-BCD9-4AC2-8279-311BA2AE873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61927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92D81-69FA-410C-A444-0E75C50B8C20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27/10/2021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656B0C-BCD9-4AC2-8279-311BA2AE873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96955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6AAF5B-3DA5-4F04-B8AD-12081E8E858A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27/10/2021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656B0C-BCD9-4AC2-8279-311BA2AE873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4439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990033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8900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215063"/>
            <a:ext cx="1071563" cy="457200"/>
          </a:xfrm>
        </p:spPr>
        <p:txBody>
          <a:bodyPr/>
          <a:lstStyle>
            <a:lvl1pPr algn="ctr">
              <a:defRPr sz="1200" smtClean="0">
                <a:solidFill>
                  <a:srgbClr val="227100"/>
                </a:solidFill>
              </a:defRPr>
            </a:lvl1pPr>
          </a:lstStyle>
          <a:p>
            <a:fld id="{F1131601-E4A2-43E3-801E-4F8DB5EDAE67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5" name="Espace réservé de la dat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 algn="l">
              <a:defRPr sz="1200" smtClean="0">
                <a:solidFill>
                  <a:srgbClr val="227100"/>
                </a:solidFill>
              </a:defRPr>
            </a:lvl1pPr>
          </a:lstStyle>
          <a:p>
            <a:fld id="{91F1EA09-5B9B-4FF6-8321-B0A880E251F4}" type="datetime1">
              <a:rPr lang="fr-FR" smtClean="0"/>
              <a:t>27/10/2021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13136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81A4C1-22BC-4EC3-948F-AF382C6EF835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27/10/2021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656B0C-BCD9-4AC2-8279-311BA2AE873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67935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86FF39-73F4-4CDD-A35B-C616D17C570C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27/10/2021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656B0C-BCD9-4AC2-8279-311BA2AE873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44222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DBD29-440C-476D-8537-EDFB47CAED88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27/10/2021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656B0C-BCD9-4AC2-8279-311BA2AE873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47022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7D3BB8-75F0-45D8-BF92-18BFE68FD66E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27/10/2021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656B0C-BCD9-4AC2-8279-311BA2AE873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8712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rgbClr val="C00000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000">
                <a:solidFill>
                  <a:srgbClr val="008900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200" smtClean="0">
                <a:solidFill>
                  <a:srgbClr val="227100"/>
                </a:solidFill>
              </a:defRPr>
            </a:lvl1pPr>
          </a:lstStyle>
          <a:p>
            <a:fld id="{F1131601-E4A2-43E3-801E-4F8DB5EDAE67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5" name="Espace réservé de la date 5"/>
          <p:cNvSpPr>
            <a:spLocks noGrp="1" noChangeArrowheads="1"/>
          </p:cNvSpPr>
          <p:nvPr>
            <p:ph type="dt" sz="half" idx="11"/>
          </p:nvPr>
        </p:nvSpPr>
        <p:spPr>
          <a:xfrm>
            <a:off x="714375" y="6215063"/>
            <a:ext cx="1500188" cy="457200"/>
          </a:xfrm>
        </p:spPr>
        <p:txBody>
          <a:bodyPr/>
          <a:lstStyle>
            <a:lvl1pPr algn="l">
              <a:defRPr sz="1200" smtClean="0">
                <a:solidFill>
                  <a:srgbClr val="227100"/>
                </a:solidFill>
              </a:defRPr>
            </a:lvl1pPr>
          </a:lstStyle>
          <a:p>
            <a:fld id="{45671223-A4FB-4F6D-9D28-E4036EA924E7}" type="datetime1">
              <a:rPr lang="fr-FR" smtClean="0"/>
              <a:t>27/10/2021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7562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890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mtClean="0">
                <a:solidFill>
                  <a:srgbClr val="227100"/>
                </a:solidFill>
              </a:defRPr>
            </a:lvl1pPr>
          </a:lstStyle>
          <a:p>
            <a:fld id="{F1131601-E4A2-43E3-801E-4F8DB5EDAE67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5" name="Espace réservé de la date 5"/>
          <p:cNvSpPr>
            <a:spLocks noGrp="1" noChangeArrowheads="1"/>
          </p:cNvSpPr>
          <p:nvPr>
            <p:ph type="dt" sz="half" idx="11"/>
          </p:nvPr>
        </p:nvSpPr>
        <p:spPr>
          <a:xfrm>
            <a:off x="714375" y="6215063"/>
            <a:ext cx="1143000" cy="457200"/>
          </a:xfrm>
        </p:spPr>
        <p:txBody>
          <a:bodyPr/>
          <a:lstStyle>
            <a:lvl1pPr algn="l">
              <a:defRPr sz="1200" smtClean="0">
                <a:solidFill>
                  <a:srgbClr val="227100"/>
                </a:solidFill>
              </a:defRPr>
            </a:lvl1pPr>
          </a:lstStyle>
          <a:p>
            <a:fld id="{AC503B2B-6CB4-4345-86B1-FA66385D6A75}" type="datetime1">
              <a:rPr lang="fr-FR" smtClean="0"/>
              <a:t>27/10/2021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8504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>
          <a:xfrm>
            <a:off x="714375" y="6215063"/>
            <a:ext cx="1214438" cy="457200"/>
          </a:xfrm>
        </p:spPr>
        <p:txBody>
          <a:bodyPr/>
          <a:lstStyle>
            <a:lvl1pPr algn="l">
              <a:defRPr sz="1200" smtClean="0">
                <a:solidFill>
                  <a:srgbClr val="227100"/>
                </a:solidFill>
              </a:defRPr>
            </a:lvl1pPr>
          </a:lstStyle>
          <a:p>
            <a:fld id="{5583588A-2C83-4517-9308-F22A9F1E2EB1}" type="datetime1">
              <a:rPr lang="fr-FR" smtClean="0"/>
              <a:t>27/10/2021</a:t>
            </a:fld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786563" y="6215063"/>
            <a:ext cx="1071562" cy="457200"/>
          </a:xfrm>
        </p:spPr>
        <p:txBody>
          <a:bodyPr/>
          <a:lstStyle>
            <a:lvl1pPr algn="ctr">
              <a:defRPr sz="1200" smtClean="0">
                <a:solidFill>
                  <a:srgbClr val="227100"/>
                </a:solidFill>
              </a:defRPr>
            </a:lvl1pPr>
          </a:lstStyle>
          <a:p>
            <a:fld id="{F1131601-E4A2-43E3-801E-4F8DB5EDAE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048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274638"/>
            <a:ext cx="79724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10" y="1535113"/>
            <a:ext cx="385447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10" y="2174875"/>
            <a:ext cx="3854478" cy="3951288"/>
          </a:xfrm>
        </p:spPr>
        <p:txBody>
          <a:bodyPr/>
          <a:lstStyle>
            <a:lvl1pPr>
              <a:defRPr sz="2400">
                <a:solidFill>
                  <a:srgbClr val="990033"/>
                </a:solidFill>
              </a:defRPr>
            </a:lvl1pPr>
            <a:lvl2pPr>
              <a:defRPr sz="2000">
                <a:solidFill>
                  <a:srgbClr val="00A500"/>
                </a:solidFill>
              </a:defRPr>
            </a:lvl2pPr>
            <a:lvl3pPr>
              <a:defRPr sz="1800">
                <a:solidFill>
                  <a:srgbClr val="990033"/>
                </a:solidFill>
              </a:defRPr>
            </a:lvl3pPr>
            <a:lvl4pPr>
              <a:defRPr sz="1600">
                <a:solidFill>
                  <a:srgbClr val="227100"/>
                </a:solidFill>
              </a:defRPr>
            </a:lvl4pPr>
            <a:lvl5pPr>
              <a:defRPr sz="1600">
                <a:solidFill>
                  <a:srgbClr val="74351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990033"/>
                </a:solidFill>
              </a:defRPr>
            </a:lvl1pPr>
            <a:lvl2pPr>
              <a:defRPr sz="2000">
                <a:solidFill>
                  <a:srgbClr val="00A500"/>
                </a:solidFill>
              </a:defRPr>
            </a:lvl2pPr>
            <a:lvl3pPr>
              <a:defRPr sz="1800">
                <a:solidFill>
                  <a:srgbClr val="800000"/>
                </a:solidFill>
              </a:defRPr>
            </a:lvl3pPr>
            <a:lvl4pPr>
              <a:defRPr sz="1600">
                <a:solidFill>
                  <a:srgbClr val="227100"/>
                </a:solidFill>
              </a:defRPr>
            </a:lvl4pPr>
            <a:lvl5pPr>
              <a:defRPr sz="1600">
                <a:solidFill>
                  <a:srgbClr val="80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243013" cy="457200"/>
          </a:xfrm>
        </p:spPr>
        <p:txBody>
          <a:bodyPr/>
          <a:lstStyle>
            <a:lvl1pPr algn="l">
              <a:defRPr sz="1200" smtClean="0">
                <a:solidFill>
                  <a:srgbClr val="227100"/>
                </a:solidFill>
              </a:defRPr>
            </a:lvl1pPr>
          </a:lstStyle>
          <a:p>
            <a:fld id="{F90F6FDB-E77D-4656-A8D2-250533C1FBD7}" type="datetime1">
              <a:rPr lang="fr-FR" smtClean="0"/>
              <a:t>27/10/2021</a:t>
            </a:fld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786563" y="6215063"/>
            <a:ext cx="1071562" cy="457200"/>
          </a:xfrm>
        </p:spPr>
        <p:txBody>
          <a:bodyPr/>
          <a:lstStyle>
            <a:lvl1pPr algn="ctr">
              <a:defRPr smtClean="0">
                <a:solidFill>
                  <a:srgbClr val="227100"/>
                </a:solidFill>
              </a:defRPr>
            </a:lvl1pPr>
          </a:lstStyle>
          <a:p>
            <a:fld id="{F1131601-E4A2-43E3-801E-4F8DB5EDAE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586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171575" cy="457200"/>
          </a:xfrm>
        </p:spPr>
        <p:txBody>
          <a:bodyPr/>
          <a:lstStyle>
            <a:lvl1pPr algn="l">
              <a:defRPr sz="1200" smtClean="0">
                <a:solidFill>
                  <a:srgbClr val="227100"/>
                </a:solidFill>
              </a:defRPr>
            </a:lvl1pPr>
          </a:lstStyle>
          <a:p>
            <a:fld id="{2DCCC6A3-81EF-40B5-8ED5-47C5D773ED93}" type="datetime1">
              <a:rPr lang="fr-FR" smtClean="0"/>
              <a:t>27/10/2021</a:t>
            </a:fld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786563" y="6215063"/>
            <a:ext cx="1071562" cy="457200"/>
          </a:xfrm>
        </p:spPr>
        <p:txBody>
          <a:bodyPr/>
          <a:lstStyle>
            <a:lvl1pPr algn="ctr">
              <a:defRPr smtClean="0">
                <a:solidFill>
                  <a:srgbClr val="227100"/>
                </a:solidFill>
              </a:defRPr>
            </a:lvl1pPr>
          </a:lstStyle>
          <a:p>
            <a:fld id="{F1131601-E4A2-43E3-801E-4F8DB5EDAE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7924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243013" cy="457200"/>
          </a:xfrm>
        </p:spPr>
        <p:txBody>
          <a:bodyPr/>
          <a:lstStyle>
            <a:lvl1pPr algn="l">
              <a:defRPr sz="1200" smtClean="0">
                <a:solidFill>
                  <a:srgbClr val="227100"/>
                </a:solidFill>
              </a:defRPr>
            </a:lvl1pPr>
          </a:lstStyle>
          <a:p>
            <a:fld id="{7E867775-B185-4544-9D3B-0F1FC6FEDB9E}" type="datetime1">
              <a:rPr lang="fr-FR" smtClean="0"/>
              <a:t>27/10/2021</a:t>
            </a:fld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786563" y="6215063"/>
            <a:ext cx="1071562" cy="457200"/>
          </a:xfrm>
        </p:spPr>
        <p:txBody>
          <a:bodyPr/>
          <a:lstStyle>
            <a:lvl1pPr algn="ctr">
              <a:defRPr smtClean="0">
                <a:solidFill>
                  <a:srgbClr val="227100"/>
                </a:solidFill>
              </a:defRPr>
            </a:lvl1pPr>
          </a:lstStyle>
          <a:p>
            <a:fld id="{F1131601-E4A2-43E3-801E-4F8DB5EDAE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1734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73050"/>
            <a:ext cx="289404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472" y="1435100"/>
            <a:ext cx="289404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171575" cy="457200"/>
          </a:xfrm>
        </p:spPr>
        <p:txBody>
          <a:bodyPr/>
          <a:lstStyle>
            <a:lvl1pPr algn="l">
              <a:defRPr sz="1200" smtClean="0">
                <a:solidFill>
                  <a:srgbClr val="227100"/>
                </a:solidFill>
              </a:defRPr>
            </a:lvl1pPr>
          </a:lstStyle>
          <a:p>
            <a:fld id="{B2AD9A36-412A-486F-A562-549572EFFE2A}" type="datetime1">
              <a:rPr lang="fr-FR" smtClean="0"/>
              <a:t>27/10/2021</a:t>
            </a:fld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786563" y="6215063"/>
            <a:ext cx="1071562" cy="457200"/>
          </a:xfrm>
        </p:spPr>
        <p:txBody>
          <a:bodyPr/>
          <a:lstStyle>
            <a:lvl1pPr algn="ctr">
              <a:defRPr sz="1200" smtClean="0">
                <a:solidFill>
                  <a:srgbClr val="227100"/>
                </a:solidFill>
              </a:defRPr>
            </a:lvl1pPr>
          </a:lstStyle>
          <a:p>
            <a:fld id="{F1131601-E4A2-43E3-801E-4F8DB5EDAE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326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7" descr="logo_inssa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542925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643063"/>
            <a:ext cx="7772400" cy="446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6563" y="6215063"/>
            <a:ext cx="857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200" smtClean="0">
                <a:solidFill>
                  <a:srgbClr val="227100"/>
                </a:solidFill>
                <a:latin typeface="Arial" charset="0"/>
                <a:ea typeface="ＭＳ Ｐゴシック" pitchFamily="-44" charset="-128"/>
                <a:cs typeface="+mn-cs"/>
              </a:defRPr>
            </a:lvl1pPr>
          </a:lstStyle>
          <a:p>
            <a:fld id="{F1131601-E4A2-43E3-801E-4F8DB5EDAE67}" type="slidenum">
              <a:rPr lang="fr-FR"/>
              <a:pPr/>
              <a:t>‹N°›</a:t>
            </a:fld>
            <a:endParaRPr lang="fr-FR"/>
          </a:p>
        </p:txBody>
      </p:sp>
      <p:grpSp>
        <p:nvGrpSpPr>
          <p:cNvPr id="3078" name="Group 23"/>
          <p:cNvGrpSpPr>
            <a:grpSpLocks/>
          </p:cNvGrpSpPr>
          <p:nvPr/>
        </p:nvGrpSpPr>
        <p:grpSpPr bwMode="auto">
          <a:xfrm rot="5400000">
            <a:off x="-2893218" y="3178968"/>
            <a:ext cx="6572250" cy="500063"/>
            <a:chOff x="0" y="1854"/>
            <a:chExt cx="5760" cy="321"/>
          </a:xfrm>
        </p:grpSpPr>
        <p:sp>
          <p:nvSpPr>
            <p:cNvPr id="1048" name="Rectangle 24"/>
            <p:cNvSpPr>
              <a:spLocks noChangeArrowheads="1"/>
            </p:cNvSpPr>
            <p:nvPr/>
          </p:nvSpPr>
          <p:spPr bwMode="auto">
            <a:xfrm flipV="1">
              <a:off x="4" y="1920"/>
              <a:ext cx="5756" cy="48"/>
            </a:xfrm>
            <a:prstGeom prst="horizontalScroll">
              <a:avLst/>
            </a:prstGeom>
            <a:solidFill>
              <a:srgbClr val="CCFFCC"/>
            </a:solidFill>
            <a:ln w="9525">
              <a:solidFill>
                <a:srgbClr val="74351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>
              <a:off x="4" y="1968"/>
              <a:ext cx="5756" cy="85"/>
            </a:xfrm>
            <a:prstGeom prst="horizontalScroll">
              <a:avLst/>
            </a:prstGeom>
            <a:solidFill>
              <a:srgbClr val="99CC00"/>
            </a:solidFill>
            <a:ln w="9525">
              <a:solidFill>
                <a:srgbClr val="00DD4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1050" name="Rectangle 26"/>
            <p:cNvSpPr>
              <a:spLocks noChangeArrowheads="1"/>
            </p:cNvSpPr>
            <p:nvPr/>
          </p:nvSpPr>
          <p:spPr bwMode="auto">
            <a:xfrm flipV="1">
              <a:off x="4" y="2064"/>
              <a:ext cx="5756" cy="17"/>
            </a:xfrm>
            <a:prstGeom prst="horizontalScroll">
              <a:avLst/>
            </a:prstGeom>
            <a:solidFill>
              <a:srgbClr val="C00000"/>
            </a:solidFill>
            <a:ln w="38100">
              <a:solidFill>
                <a:srgbClr val="00A500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0" hangingPunct="0">
                <a:defRPr/>
              </a:pPr>
              <a:endParaRPr lang="fr-FR">
                <a:solidFill>
                  <a:srgbClr val="0080FF"/>
                </a:solidFill>
                <a:latin typeface="Times" charset="0"/>
              </a:endParaRPr>
            </a:p>
          </p:txBody>
        </p:sp>
        <p:sp>
          <p:nvSpPr>
            <p:cNvPr id="1051" name="Rectangle 27"/>
            <p:cNvSpPr>
              <a:spLocks noChangeArrowheads="1"/>
            </p:cNvSpPr>
            <p:nvPr/>
          </p:nvSpPr>
          <p:spPr bwMode="auto">
            <a:xfrm>
              <a:off x="0" y="1854"/>
              <a:ext cx="5756" cy="321"/>
            </a:xfrm>
            <a:prstGeom prst="horizontalScroll">
              <a:avLst/>
            </a:prstGeom>
            <a:blipFill>
              <a:blip r:embed="rId15">
                <a:lum bright="12000" contrast="1000"/>
              </a:blip>
              <a:tile tx="0" ty="0" sx="100000" sy="100000" flip="none" algn="tl"/>
            </a:blipFill>
            <a:ln w="31750">
              <a:solidFill>
                <a:srgbClr val="C00000"/>
              </a:solidFill>
              <a:miter lim="800000"/>
              <a:headEnd/>
              <a:tailEnd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</p:grpSp>
      <p:sp>
        <p:nvSpPr>
          <p:cNvPr id="13" name="Espace réservé de la date 12"/>
          <p:cNvSpPr>
            <a:spLocks noGrp="1" noChangeArrowheads="1"/>
          </p:cNvSpPr>
          <p:nvPr>
            <p:ph type="dt" sz="half" idx="2"/>
          </p:nvPr>
        </p:nvSpPr>
        <p:spPr>
          <a:xfrm>
            <a:off x="714375" y="6215063"/>
            <a:ext cx="1357313" cy="457200"/>
          </a:xfrm>
          <a:prstGeom prst="rect">
            <a:avLst/>
          </a:prstGeom>
          <a:ln/>
        </p:spPr>
        <p:txBody>
          <a:bodyPr/>
          <a:lstStyle>
            <a:lvl1pPr>
              <a:defRPr sz="1200" smtClean="0">
                <a:solidFill>
                  <a:srgbClr val="227100"/>
                </a:solidFill>
                <a:latin typeface="Arial" charset="0"/>
                <a:ea typeface="ＭＳ Ｐゴシック" pitchFamily="-44" charset="-128"/>
                <a:cs typeface="+mn-cs"/>
              </a:defRPr>
            </a:lvl1pPr>
          </a:lstStyle>
          <a:p>
            <a:fld id="{27D77F66-B3EE-49C6-AB72-24C0EC389D17}" type="datetime1">
              <a:rPr lang="fr-FR" smtClean="0"/>
              <a:t>27/10/2021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603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C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C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C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C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000">
          <a:solidFill>
            <a:srgbClr val="00A5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rgbClr val="800000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A500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800000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Times"/>
        <a:buChar char="•"/>
        <a:defRPr sz="2000">
          <a:solidFill>
            <a:srgbClr val="227100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•"/>
        <a:defRPr sz="2000">
          <a:solidFill>
            <a:schemeClr val="accent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•"/>
        <a:defRPr sz="2000">
          <a:solidFill>
            <a:schemeClr val="accent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•"/>
        <a:defRPr sz="2000">
          <a:solidFill>
            <a:schemeClr val="accent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•"/>
        <a:defRPr sz="2000">
          <a:solidFill>
            <a:schemeClr val="accent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33866A-6A5A-418E-9D93-38F40ABE73A3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27/10/2021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656B0C-BCD9-4AC2-8279-311BA2AE873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0359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.jpe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.jpe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412776"/>
            <a:ext cx="8784976" cy="1944216"/>
          </a:xfrm>
        </p:spPr>
        <p:txBody>
          <a:bodyPr>
            <a:noAutofit/>
          </a:bodyPr>
          <a:lstStyle/>
          <a:p>
            <a:r>
              <a:rPr lang="fr-FR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  <a:cs typeface="Times New Roman" panose="02020603050405020304" pitchFamily="18" charset="0"/>
              </a:rPr>
              <a:t/>
            </a:r>
            <a:br>
              <a:rPr lang="fr-FR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  <a:cs typeface="Times New Roman" panose="02020603050405020304" pitchFamily="18" charset="0"/>
              </a:rPr>
            </a:br>
            <a:r>
              <a:rPr lang="fr-FR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  <a:cs typeface="Times New Roman" panose="02020603050405020304" pitchFamily="18" charset="0"/>
              </a:rPr>
              <a:t>CONGRES DE LA SOCIETE BURKINABE DE CARDIOLOGIE</a:t>
            </a:r>
            <a:r>
              <a:rPr lang="fr-FR" dirty="0">
                <a:ln w="0"/>
                <a:blipFill>
                  <a:blip r:embed="rId3"/>
                  <a:tile tx="0" ty="0" sx="100000" sy="100000" flip="none" algn="tl"/>
                </a:blip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" pitchFamily="18" charset="0"/>
                <a:cs typeface="Times" pitchFamily="18" charset="0"/>
              </a:rPr>
              <a:t/>
            </a:r>
            <a:br>
              <a:rPr lang="fr-FR" dirty="0">
                <a:ln w="0"/>
                <a:blipFill>
                  <a:blip r:embed="rId3"/>
                  <a:tile tx="0" ty="0" sx="100000" sy="100000" flip="none" algn="tl"/>
                </a:blip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" pitchFamily="18" charset="0"/>
                <a:cs typeface="Times" pitchFamily="18" charset="0"/>
              </a:rPr>
            </a:br>
            <a:r>
              <a:rPr lang="fr-F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FR" sz="2400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3573016"/>
            <a:ext cx="8784976" cy="2088232"/>
          </a:xfrm>
        </p:spPr>
        <p:txBody>
          <a:bodyPr/>
          <a:lstStyle/>
          <a:p>
            <a:pPr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fr-FR" sz="2800" i="1" dirty="0">
              <a:solidFill>
                <a:schemeClr val="tx1"/>
              </a:solidFill>
              <a:latin typeface="Times" pitchFamily="18" charset="0"/>
              <a:cs typeface="Times" pitchFamily="18" charset="0"/>
            </a:endParaRPr>
          </a:p>
          <a:p>
            <a:endParaRPr lang="fr-FR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fr-FR" sz="2800" dirty="0">
              <a:solidFill>
                <a:schemeClr val="tx1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547664" cy="1559491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z="14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81947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792087"/>
          </a:xfrm>
          <a:ln>
            <a:solidFill>
              <a:srgbClr val="2BBE12"/>
            </a:solidFill>
          </a:ln>
        </p:spPr>
        <p:txBody>
          <a:bodyPr/>
          <a:lstStyle/>
          <a:p>
            <a:r>
              <a:rPr lang="fr-FR" sz="32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CONCLUSION </a:t>
            </a:r>
            <a:endParaRPr lang="fr-FR" sz="32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1628800"/>
            <a:ext cx="8278688" cy="3960440"/>
          </a:xfrm>
        </p:spPr>
        <p:txBody>
          <a:bodyPr/>
          <a:lstStyle/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kern="1200" dirty="0">
                <a:solidFill>
                  <a:prstClr val="black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Long délai de PEC diagnostique et thérapeutique</a:t>
            </a:r>
          </a:p>
          <a:p>
            <a:pPr marL="457200" indent="-457200" algn="just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fr-FR" kern="1200" dirty="0">
                <a:solidFill>
                  <a:prstClr val="black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Morbi-mortalité élevée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b="1" u="sng" kern="1200" dirty="0">
                <a:solidFill>
                  <a:prstClr val="black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Réduction de la morbi-mortalité</a:t>
            </a:r>
          </a:p>
          <a:p>
            <a:pPr marL="914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kern="1200" dirty="0">
                <a:solidFill>
                  <a:prstClr val="black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Amélioration du plateau technique diagnostique</a:t>
            </a:r>
          </a:p>
          <a:p>
            <a:pPr marL="914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kern="1200" dirty="0" err="1">
                <a:solidFill>
                  <a:prstClr val="black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Traoitement</a:t>
            </a:r>
            <a:r>
              <a:rPr lang="fr-FR" kern="1200" dirty="0">
                <a:solidFill>
                  <a:prstClr val="black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sans prépaiement</a:t>
            </a:r>
          </a:p>
          <a:p>
            <a:pPr algn="just">
              <a:lnSpc>
                <a:spcPct val="150000"/>
              </a:lnSpc>
            </a:pPr>
            <a:endParaRPr lang="fr-FR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algn="l">
              <a:lnSpc>
                <a:spcPct val="150000"/>
              </a:lnSpc>
            </a:pPr>
            <a:endParaRPr lang="fr-FR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7092280" y="6215062"/>
            <a:ext cx="1071563" cy="457200"/>
          </a:xfrm>
        </p:spPr>
        <p:txBody>
          <a:bodyPr/>
          <a:lstStyle/>
          <a:p>
            <a:fld id="{F1131601-E4A2-43E3-801E-4F8DB5EDAE67}" type="slidenum">
              <a:rPr lang="fr-FR" sz="1600" smtClean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pPr/>
              <a:t>10</a:t>
            </a:fld>
            <a:endParaRPr lang="fr-FR" sz="1600" dirty="0">
              <a:solidFill>
                <a:schemeClr val="tx2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048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695"/>
            <a:ext cx="1666702" cy="1471353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86650" y="94303"/>
            <a:ext cx="1572904" cy="140220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2223" y="2943869"/>
            <a:ext cx="905955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000" b="1" i="0" u="none" strike="noStrike" kern="0" cap="none" spc="0" normalizeH="0" baseline="0" noProof="0" dirty="0">
                <a:ln>
                  <a:noFill/>
                </a:ln>
                <a:solidFill>
                  <a:srgbClr val="990033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" panose="02020603050405020304" pitchFamily="18" charset="0"/>
                <a:ea typeface="ＭＳ Ｐゴシック"/>
                <a:cs typeface="Times" panose="02020603050405020304" pitchFamily="18" charset="0"/>
              </a:rPr>
              <a:t>Merci pour votre attention </a:t>
            </a:r>
            <a:endParaRPr kumimoji="0" lang="fr-FR" sz="6000" b="1" i="0" u="none" strike="noStrike" kern="1200" cap="none" spc="0" normalizeH="0" baseline="0" noProof="0" dirty="0">
              <a:ln>
                <a:noFill/>
              </a:ln>
              <a:solidFill>
                <a:srgbClr val="990033"/>
              </a:solidFill>
              <a:effectLst/>
              <a:uLnTx/>
              <a:uFillTx/>
              <a:latin typeface="Times" panose="02020603050405020304" pitchFamily="18" charset="0"/>
              <a:ea typeface="Tahoma" panose="020B0604030504040204" pitchFamily="34" charset="0"/>
              <a:cs typeface="Times" panose="02020603050405020304" pitchFamily="18" charset="0"/>
            </a:endParaRPr>
          </a:p>
        </p:txBody>
      </p:sp>
      <p:sp>
        <p:nvSpPr>
          <p:cNvPr id="9" name="Parchemin horizontal 8"/>
          <p:cNvSpPr/>
          <p:nvPr/>
        </p:nvSpPr>
        <p:spPr>
          <a:xfrm rot="10800000">
            <a:off x="42220" y="1844823"/>
            <a:ext cx="9017331" cy="333432"/>
          </a:xfrm>
          <a:prstGeom prst="horizontalScroll">
            <a:avLst>
              <a:gd name="adj" fmla="val 13139"/>
            </a:avLst>
          </a:prstGeom>
          <a:blipFill>
            <a:blip r:embed="rId5"/>
            <a:tile tx="0" ty="0" sx="100000" sy="100000" flip="none" algn="tl"/>
          </a:blipFill>
          <a:ln w="3175" cap="flat" cmpd="sng" algn="ctr">
            <a:solidFill>
              <a:srgbClr val="CC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Parchemin horizontal 10"/>
          <p:cNvSpPr/>
          <p:nvPr/>
        </p:nvSpPr>
        <p:spPr>
          <a:xfrm rot="10800000">
            <a:off x="14868" y="4725144"/>
            <a:ext cx="9017332" cy="216024"/>
          </a:xfrm>
          <a:prstGeom prst="horizontalScroll">
            <a:avLst>
              <a:gd name="adj" fmla="val 13139"/>
            </a:avLst>
          </a:prstGeom>
          <a:blipFill>
            <a:blip r:embed="rId5"/>
            <a:tile tx="0" ty="0" sx="100000" sy="100000" flip="none" algn="tl"/>
          </a:blipFill>
          <a:ln w="3175" cap="flat" cmpd="sng" algn="ctr">
            <a:solidFill>
              <a:srgbClr val="CC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7981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" panose="02020603050405020304" pitchFamily="18" charset="0"/>
                <a:cs typeface="Times" panose="02020603050405020304" pitchFamily="18" charset="0"/>
              </a:rPr>
              <a:t>2</a:t>
            </a:r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695"/>
            <a:ext cx="1666702" cy="1471353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86650" y="94303"/>
            <a:ext cx="1572904" cy="140220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69819" y="2145852"/>
            <a:ext cx="89414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cap="all" dirty="0">
                <a:solidFill>
                  <a:srgbClr val="C00000"/>
                </a:solidFill>
                <a:latin typeface="Sitka Heading" panose="02000505000000020004" pitchFamily="2" charset="0"/>
                <a:cs typeface="Times" panose="02020603050405020304" pitchFamily="18" charset="0"/>
              </a:rPr>
              <a:t>EVALUATION DE LA QUALITE DE LA PRISE EN CHARGE DIAGNOSTIQUE ET THERAPEUTIQUE DES URGENCES CARDIOVASCULAIRES ET METABOLIQUES  </a:t>
            </a:r>
          </a:p>
          <a:p>
            <a:pPr algn="ctr"/>
            <a:r>
              <a:rPr lang="fr-FR" sz="2800" b="1" cap="all" dirty="0">
                <a:solidFill>
                  <a:srgbClr val="C00000"/>
                </a:solidFill>
                <a:latin typeface="Sitka Heading" panose="02000505000000020004" pitchFamily="2" charset="0"/>
                <a:cs typeface="Times" panose="02020603050405020304" pitchFamily="18" charset="0"/>
              </a:rPr>
              <a:t>ADMISES AU CHUSS (Burkina Faso)</a:t>
            </a:r>
            <a:endParaRPr lang="fr-FR" sz="2800" b="1" dirty="0">
              <a:solidFill>
                <a:srgbClr val="C00000"/>
              </a:solidFill>
              <a:latin typeface="Sitka Heading" panose="02000505000000020004" pitchFamily="2" charset="0"/>
              <a:cs typeface="Times" panose="02020603050405020304" pitchFamily="18" charset="0"/>
            </a:endParaRPr>
          </a:p>
        </p:txBody>
      </p:sp>
      <p:sp>
        <p:nvSpPr>
          <p:cNvPr id="9" name="Parchemin horizontal 8"/>
          <p:cNvSpPr/>
          <p:nvPr/>
        </p:nvSpPr>
        <p:spPr>
          <a:xfrm rot="10800000">
            <a:off x="74033" y="1683532"/>
            <a:ext cx="9059553" cy="223813"/>
          </a:xfrm>
          <a:prstGeom prst="horizontalScroll">
            <a:avLst>
              <a:gd name="adj" fmla="val 13139"/>
            </a:avLst>
          </a:prstGeom>
          <a:blipFill>
            <a:blip r:embed="rId5"/>
            <a:tile tx="0" ty="0" sx="100000" sy="100000" flip="none" algn="tl"/>
          </a:blipFill>
          <a:ln w="3175" cap="flat" cmpd="sng" algn="ctr">
            <a:solidFill>
              <a:srgbClr val="CC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1" name="Parchemin horizontal 10"/>
          <p:cNvSpPr/>
          <p:nvPr/>
        </p:nvSpPr>
        <p:spPr>
          <a:xfrm rot="10800000">
            <a:off x="63620" y="4065517"/>
            <a:ext cx="9080379" cy="223816"/>
          </a:xfrm>
          <a:prstGeom prst="horizontalScroll">
            <a:avLst>
              <a:gd name="adj" fmla="val 13139"/>
            </a:avLst>
          </a:prstGeom>
          <a:blipFill>
            <a:blip r:embed="rId5"/>
            <a:tile tx="0" ty="0" sx="100000" sy="100000" flip="none" algn="tl"/>
          </a:blipFill>
          <a:ln w="3175" cap="flat" cmpd="sng" algn="ctr">
            <a:solidFill>
              <a:srgbClr val="CC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EFDCD18-DCA9-4FEA-9A93-03AC0620FBE0}"/>
              </a:ext>
            </a:extLst>
          </p:cNvPr>
          <p:cNvSpPr txBox="1"/>
          <p:nvPr/>
        </p:nvSpPr>
        <p:spPr>
          <a:xfrm>
            <a:off x="628650" y="4644355"/>
            <a:ext cx="7759774" cy="1341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24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COULIBALY B</a:t>
            </a:r>
            <a:r>
              <a:rPr lang="fr-F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Traoré S, </a:t>
            </a:r>
            <a:r>
              <a:rPr lang="fr-F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Bagbila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WPAH, Yaméogo AA, Nombre Y, Sawadogo SE, </a:t>
            </a:r>
            <a:r>
              <a:rPr lang="fr-F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Hema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A, </a:t>
            </a:r>
            <a:r>
              <a:rPr lang="fr-F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Tougouma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JB, </a:t>
            </a:r>
            <a:r>
              <a:rPr lang="fr-F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Kyelem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CG, </a:t>
            </a:r>
            <a:r>
              <a:rPr lang="fr-F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Nikiema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Z, </a:t>
            </a:r>
            <a:r>
              <a:rPr lang="fr-F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Ouedraogo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MS, </a:t>
            </a:r>
            <a:r>
              <a:rPr lang="fr-F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Sombié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I, Yaméogo TM</a:t>
            </a:r>
            <a:endParaRPr lang="fr-B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189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99592" y="116633"/>
            <a:ext cx="7772400" cy="648072"/>
          </a:xfrm>
        </p:spPr>
        <p:txBody>
          <a:bodyPr/>
          <a:lstStyle/>
          <a:p>
            <a:r>
              <a:rPr lang="fr-FR" u="sng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PLAN</a:t>
            </a:r>
            <a:endParaRPr lang="fr-FR" u="sng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196752"/>
            <a:ext cx="7408267" cy="3744416"/>
          </a:xfrm>
        </p:spPr>
        <p:txBody>
          <a:bodyPr/>
          <a:lstStyle/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altLang="fr-FR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Introduction 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Objectifs</a:t>
            </a:r>
            <a:endParaRPr lang="fr-FR" altLang="fr-FR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altLang="fr-FR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Matériels/Méthodes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altLang="fr-FR" dirty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Résultats</a:t>
            </a:r>
            <a:endParaRPr lang="fr-FR" altLang="fr-FR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altLang="fr-FR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Conclusion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7092280" y="6383255"/>
            <a:ext cx="1071563" cy="457200"/>
          </a:xfrm>
        </p:spPr>
        <p:txBody>
          <a:bodyPr/>
          <a:lstStyle/>
          <a:p>
            <a:fld id="{F1131601-E4A2-43E3-801E-4F8DB5EDAE67}" type="slidenum">
              <a:rPr lang="fr-FR" sz="1400" smtClean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pPr/>
              <a:t>3</a:t>
            </a:fld>
            <a:endParaRPr lang="fr-FR" dirty="0">
              <a:solidFill>
                <a:schemeClr val="tx2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6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2676" y="188641"/>
            <a:ext cx="8531324" cy="504056"/>
          </a:xfrm>
          <a:ln>
            <a:solidFill>
              <a:srgbClr val="2BBE12"/>
            </a:solidFill>
          </a:ln>
        </p:spPr>
        <p:txBody>
          <a:bodyPr/>
          <a:lstStyle/>
          <a:p>
            <a:r>
              <a:rPr lang="fr-FR" sz="31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INTRODUCTION  </a:t>
            </a:r>
            <a:endParaRPr lang="fr-FR" sz="31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12676" y="883568"/>
            <a:ext cx="8206680" cy="5354439"/>
          </a:xfrm>
        </p:spPr>
        <p:txBody>
          <a:bodyPr/>
          <a:lstStyle/>
          <a:p>
            <a:pPr algn="just"/>
            <a:r>
              <a:rPr lang="fr-FR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Maladies non transmissibles (MNT) </a:t>
            </a:r>
            <a:r>
              <a:rPr lang="fr-FR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: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fr-FR" sz="28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Problème majeur de santé publique : 70 % des décès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fr-FR" sz="28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FDR: HTA, Diabète, alcool, tabac, sel, ….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fr-FR" sz="28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Prévalence ↑↑↑: HTA (1,28 MM), Diabète (463 M)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fr-FR" sz="28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Complications +++ → Urgences, Pronostic vital</a:t>
            </a:r>
          </a:p>
          <a:p>
            <a:pPr algn="just"/>
            <a:endParaRPr lang="fr-FR" sz="2800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914400" lvl="1" indent="-457200" algn="just">
              <a:buFont typeface="Wingdings" panose="05000000000000000000" pitchFamily="2" charset="2"/>
              <a:buChar char="Ø"/>
            </a:pPr>
            <a:r>
              <a:rPr lang="fr-FR" sz="2800" b="1" u="sng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OBJECTIF</a:t>
            </a:r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Etudier la qualité de la prise en charge diagnostique et thérapeutique des urgences cardio-vasculaires et métaboliques admises aux CHUSS</a:t>
            </a:r>
            <a:endParaRPr lang="fr-FR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endParaRPr lang="fr-FR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fr-FR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7092280" y="6238007"/>
            <a:ext cx="1071563" cy="457200"/>
          </a:xfrm>
        </p:spPr>
        <p:txBody>
          <a:bodyPr/>
          <a:lstStyle/>
          <a:p>
            <a:fld id="{F1131601-E4A2-43E3-801E-4F8DB5EDAE67}" type="slidenum">
              <a:rPr lang="fr-FR" sz="1400" smtClean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pPr/>
              <a:t>4</a:t>
            </a:fld>
            <a:endParaRPr lang="fr-FR" sz="1400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35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34652"/>
            <a:ext cx="8676456" cy="594320"/>
          </a:xfrm>
          <a:ln>
            <a:solidFill>
              <a:srgbClr val="2BBE12"/>
            </a:solidFill>
          </a:ln>
        </p:spPr>
        <p:txBody>
          <a:bodyPr/>
          <a:lstStyle/>
          <a:p>
            <a:r>
              <a:rPr lang="fr-FR" dirty="0">
                <a:ln w="0"/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/>
            </a:r>
            <a:br>
              <a:rPr lang="fr-FR" dirty="0">
                <a:ln w="0"/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</a:br>
            <a:r>
              <a:rPr lang="fr-FR" dirty="0">
                <a:ln w="0"/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MATERIEL ET  METHODES </a:t>
            </a:r>
            <a:r>
              <a:rPr lang="fr-FR" dirty="0">
                <a:solidFill>
                  <a:srgbClr val="2BBE1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br>
              <a:rPr lang="fr-FR" dirty="0">
                <a:solidFill>
                  <a:srgbClr val="2BBE12"/>
                </a:solidFill>
                <a:latin typeface="Times" panose="02020603050405020304" pitchFamily="18" charset="0"/>
                <a:cs typeface="Times" panose="02020603050405020304" pitchFamily="18" charset="0"/>
              </a:rPr>
            </a:br>
            <a:endParaRPr lang="fr-FR" dirty="0">
              <a:solidFill>
                <a:srgbClr val="2BBE12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473394"/>
            <a:ext cx="8350696" cy="4104456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fr-FR" sz="2600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Type et période de l’étude : </a:t>
            </a:r>
            <a:r>
              <a:rPr lang="fr-FR" sz="26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Etude transversale, 12 mois </a:t>
            </a:r>
            <a:endParaRPr lang="fr-FR" sz="2600" b="1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sz="2600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Critères d’inclusion : </a:t>
            </a:r>
            <a:r>
              <a:rPr lang="fr-FR" sz="2600" kern="1200" dirty="0">
                <a:solidFill>
                  <a:prstClr val="black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Tout patient admis dans le service des urgences médicales entre le 22/03/18 et le 21/02/19 et présentant une urgence CV ou métabolique </a:t>
            </a:r>
          </a:p>
          <a:p>
            <a:pPr algn="just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fr-FR" sz="2600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Collecte des données : </a:t>
            </a:r>
            <a:r>
              <a:rPr lang="fr-FR" sz="26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Revue documentaire, appel</a:t>
            </a:r>
          </a:p>
          <a:p>
            <a:pPr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fr-FR" altLang="fr-FR" sz="2600" b="1" kern="1200" dirty="0">
                <a:solidFill>
                  <a:prstClr val="black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Analyse des données :  </a:t>
            </a:r>
            <a:r>
              <a:rPr lang="fr-FR" altLang="fr-FR" sz="2600" kern="1200" dirty="0">
                <a:solidFill>
                  <a:prstClr val="black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calcul de </a:t>
            </a:r>
            <a:r>
              <a:rPr lang="fr-FR" altLang="fr-FR" sz="2600" b="1" kern="1200" dirty="0">
                <a:solidFill>
                  <a:prstClr val="black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</a:t>
            </a:r>
            <a:r>
              <a:rPr lang="fr-FR" altLang="fr-FR" sz="2600" kern="1200" dirty="0">
                <a:solidFill>
                  <a:prstClr val="black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tatistiques descriptives, t</a:t>
            </a:r>
            <a:r>
              <a:rPr lang="fr-FR" sz="2600" kern="1200" dirty="0">
                <a:solidFill>
                  <a:prstClr val="black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est du chi2, p&lt;0,05 </a:t>
            </a:r>
          </a:p>
          <a:p>
            <a:pPr algn="just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endParaRPr lang="fr-FR" sz="2600" kern="1200" dirty="0">
              <a:solidFill>
                <a:prstClr val="black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endParaRPr lang="fr-FR" sz="2800" b="1" dirty="0">
              <a:solidFill>
                <a:srgbClr val="00B0F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7164288" y="6215063"/>
            <a:ext cx="857250" cy="457200"/>
          </a:xfrm>
        </p:spPr>
        <p:txBody>
          <a:bodyPr/>
          <a:lstStyle/>
          <a:p>
            <a:fld id="{F1131601-E4A2-43E3-801E-4F8DB5EDAE67}" type="slidenum">
              <a:rPr lang="fr-FR" sz="1400" smtClean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pPr/>
              <a:t>5</a:t>
            </a:fld>
            <a:endParaRPr lang="fr-FR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936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131601-E4A2-43E3-801E-4F8DB5EDAE67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539552" y="260648"/>
            <a:ext cx="8604448" cy="846584"/>
          </a:xfrm>
          <a:prstGeom prst="rect">
            <a:avLst/>
          </a:prstGeom>
          <a:ln>
            <a:solidFill>
              <a:srgbClr val="2BBE12"/>
            </a:solidFill>
          </a:ln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fr-FR" kern="0" dirty="0">
                <a:ln w="0"/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RESULTATS  (1/4)</a:t>
            </a:r>
            <a:endParaRPr lang="fr-FR" kern="0" dirty="0">
              <a:solidFill>
                <a:srgbClr val="2BBE12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49ABE720-49CA-4E9D-8ECA-41B5C2D853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2337065"/>
              </p:ext>
            </p:extLst>
          </p:nvPr>
        </p:nvGraphicFramePr>
        <p:xfrm>
          <a:off x="1524000" y="1107232"/>
          <a:ext cx="6432376" cy="4698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45572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2028" y="243240"/>
            <a:ext cx="8180451" cy="990600"/>
          </a:xfrm>
          <a:ln>
            <a:solidFill>
              <a:srgbClr val="2BBE12"/>
            </a:solidFill>
          </a:ln>
        </p:spPr>
        <p:txBody>
          <a:bodyPr/>
          <a:lstStyle/>
          <a:p>
            <a:r>
              <a:rPr lang="fr-FR" dirty="0">
                <a:ln w="0"/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RESULTATS (2/4)</a:t>
            </a:r>
            <a:r>
              <a:rPr lang="fr-FR" dirty="0">
                <a:ln w="0"/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/>
            </a:r>
            <a:br>
              <a:rPr lang="fr-FR" dirty="0">
                <a:ln w="0"/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</a:br>
            <a:r>
              <a:rPr lang="fr-FR" sz="2400" u="sng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Exploration diagnostique/thérapeutique</a:t>
            </a:r>
            <a:endParaRPr lang="fr-FR" sz="2400" u="sng" dirty="0">
              <a:solidFill>
                <a:schemeClr val="tx1"/>
              </a:solidFill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891321"/>
              </p:ext>
            </p:extLst>
          </p:nvPr>
        </p:nvGraphicFramePr>
        <p:xfrm>
          <a:off x="822695" y="1396684"/>
          <a:ext cx="8141792" cy="4098263"/>
        </p:xfrm>
        <a:graphic>
          <a:graphicData uri="http://schemas.openxmlformats.org/drawingml/2006/table">
            <a:tbl>
              <a:tblPr firstRow="1" firstCol="1" bandRow="1"/>
              <a:tblGrid>
                <a:gridCol w="1584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1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3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0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3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8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81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6052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URGENCE</a:t>
                      </a:r>
                      <a:endParaRPr lang="fr-FR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Bonne observance  du protocole diagnostique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Bonne observance  du protocole thérapeutique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21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Nb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Taux (%)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Taux moyen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Nb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Taux (%)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Taux moyen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AVC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333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98,23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58,7%</a:t>
                      </a:r>
                      <a:endParaRPr lang="fr-F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329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97,05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98,3%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5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Insuffisance cardiaque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69,44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204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94,44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02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Acidocétose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11,95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02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Urgence</a:t>
                      </a:r>
                      <a:r>
                        <a:rPr lang="fr-FR" sz="1800" b="1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HTA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13,72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02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Hypoglycémie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7164288" y="6400800"/>
            <a:ext cx="857250" cy="457200"/>
          </a:xfrm>
        </p:spPr>
        <p:txBody>
          <a:bodyPr/>
          <a:lstStyle/>
          <a:p>
            <a:fld id="{F1131601-E4A2-43E3-801E-4F8DB5EDAE67}" type="slidenum">
              <a:rPr lang="fr-FR" sz="1400" smtClean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pPr/>
              <a:t>7</a:t>
            </a:fld>
            <a:endParaRPr lang="fr-FR" dirty="0">
              <a:solidFill>
                <a:schemeClr val="tx2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5784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784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784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784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784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784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784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784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784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84850" algn="l"/>
              </a:tabLst>
            </a:pPr>
            <a:r>
              <a:rPr kumimoji="0" lang="fr-FR" altLang="fr-FR" sz="1300" b="1" i="0" u="none" strike="noStrike" cap="none" normalizeH="0" baseline="0">
                <a:ln>
                  <a:noFill/>
                </a:ln>
                <a:solidFill>
                  <a:srgbClr val="4472C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fr-FR" altLang="fr-FR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84850" algn="l"/>
              </a:tabLst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06493" y="5706369"/>
            <a:ext cx="8437507" cy="1015663"/>
          </a:xfrm>
          <a:prstGeom prst="rect">
            <a:avLst/>
          </a:prstGeom>
          <a:solidFill>
            <a:srgbClr val="FFCC99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fr-FR" sz="2000" dirty="0"/>
              <a:t>Délai moyen de réalisation des examens biologiques </a:t>
            </a:r>
            <a:r>
              <a:rPr lang="fr-FR" sz="2000" dirty="0">
                <a:solidFill>
                  <a:srgbClr val="FF0000"/>
                </a:solidFill>
              </a:rPr>
              <a:t> 4 h</a:t>
            </a:r>
          </a:p>
          <a:p>
            <a:pPr marL="171450" indent="-171450" algn="ctr">
              <a:buFont typeface="Arial" panose="020B0604020202020204" pitchFamily="34" charset="0"/>
              <a:buChar char="•"/>
              <a:defRPr/>
            </a:pPr>
            <a:r>
              <a:rPr lang="fr-FR" sz="2000" dirty="0"/>
              <a:t>Délai moyen de réalisation </a:t>
            </a:r>
            <a:r>
              <a:rPr lang="fr-FR" sz="2000" dirty="0">
                <a:solidFill>
                  <a:srgbClr val="FF0000"/>
                </a:solidFill>
              </a:rPr>
              <a:t>scanner 30h, ECG 36h, radio 14h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fr-FR" sz="2000" dirty="0"/>
              <a:t>Délai moyen d’administration des traitements </a:t>
            </a:r>
            <a:r>
              <a:rPr lang="fr-FR" sz="2000" dirty="0">
                <a:solidFill>
                  <a:srgbClr val="FF0000"/>
                </a:solidFill>
              </a:rPr>
              <a:t>45-50 mn</a:t>
            </a:r>
          </a:p>
        </p:txBody>
      </p:sp>
    </p:spTree>
    <p:extLst>
      <p:ext uri="{BB962C8B-B14F-4D97-AF65-F5344CB8AC3E}">
        <p14:creationId xmlns:p14="http://schemas.microsoft.com/office/powerpoint/2010/main" val="4113523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5663" y="71500"/>
            <a:ext cx="8064252" cy="1098376"/>
          </a:xfrm>
          <a:ln>
            <a:solidFill>
              <a:srgbClr val="2BBE12"/>
            </a:solidFill>
          </a:ln>
        </p:spPr>
        <p:txBody>
          <a:bodyPr/>
          <a:lstStyle/>
          <a:p>
            <a:r>
              <a:rPr lang="fr-FR" dirty="0">
                <a:ln w="0"/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RESULTATS (3/4)</a:t>
            </a:r>
            <a:r>
              <a:rPr lang="fr-FR" dirty="0">
                <a:ln w="0"/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/>
            </a:r>
            <a:br>
              <a:rPr lang="fr-FR" dirty="0">
                <a:ln w="0"/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</a:br>
            <a:r>
              <a:rPr lang="fr-FR" u="sng" dirty="0">
                <a:ln w="0"/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Evolution des cas</a:t>
            </a:r>
            <a:endParaRPr lang="fr-FR" u="sng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41589" y="1380050"/>
            <a:ext cx="7772400" cy="480628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8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Hospitalisation : </a:t>
            </a:r>
            <a:r>
              <a:rPr lang="fr-FR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45,4%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8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Exéat: </a:t>
            </a:r>
            <a:r>
              <a:rPr lang="fr-FR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57,4%</a:t>
            </a:r>
            <a:endParaRPr lang="fr-FR" sz="2800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8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SCAM </a:t>
            </a:r>
            <a:r>
              <a:rPr lang="fr-FR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6,8%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8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Mortalité </a:t>
            </a:r>
            <a:r>
              <a:rPr lang="fr-F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↑</a:t>
            </a:r>
            <a:r>
              <a:rPr lang="fr-FR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: 35,3% </a:t>
            </a:r>
            <a:r>
              <a:rPr lang="fr-FR" sz="28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dont </a:t>
            </a:r>
            <a:r>
              <a:rPr lang="fr-FR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29,4%</a:t>
            </a:r>
            <a:r>
              <a:rPr lang="fr-FR" sz="28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aux urgences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Mortalité par urgence: </a:t>
            </a:r>
          </a:p>
          <a:p>
            <a:pPr marL="857250" lvl="1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UCV: 29,3%  dont </a:t>
            </a:r>
            <a:r>
              <a:rPr lang="fr-FR" dirty="0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AVC </a:t>
            </a:r>
            <a:r>
              <a:rPr lang="fr-FR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44,3%</a:t>
            </a:r>
            <a:endParaRPr lang="fr-FR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857250" lvl="1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UM: 6,0%  dont </a:t>
            </a:r>
            <a:r>
              <a:rPr lang="fr-FR" dirty="0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acidocétose </a:t>
            </a:r>
            <a:r>
              <a:rPr lang="fr-FR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37,0%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fr-FR" sz="32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endParaRPr lang="fr-FR" sz="3200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fr-FR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7236296" y="6396505"/>
            <a:ext cx="857250" cy="457200"/>
          </a:xfrm>
        </p:spPr>
        <p:txBody>
          <a:bodyPr/>
          <a:lstStyle/>
          <a:p>
            <a:fld id="{F1131601-E4A2-43E3-801E-4F8DB5EDAE67}" type="slidenum">
              <a:rPr lang="fr-FR" sz="1400" smtClean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pPr/>
              <a:t>8</a:t>
            </a:fld>
            <a:endParaRPr lang="fr-FR" dirty="0">
              <a:solidFill>
                <a:schemeClr val="tx2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611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062664" cy="990600"/>
          </a:xfrm>
          <a:ln>
            <a:solidFill>
              <a:srgbClr val="2BBE12"/>
            </a:solidFill>
          </a:ln>
        </p:spPr>
        <p:txBody>
          <a:bodyPr/>
          <a:lstStyle/>
          <a:p>
            <a:r>
              <a:rPr lang="fr-FR" dirty="0">
                <a:ln w="0"/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RESULTATS (4/4)</a:t>
            </a:r>
            <a:r>
              <a:rPr lang="fr-FR" dirty="0">
                <a:ln w="0"/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/>
            </a:r>
            <a:br>
              <a:rPr lang="fr-FR" dirty="0">
                <a:ln w="0"/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</a:br>
            <a:r>
              <a:rPr lang="fr-FR" u="sng" dirty="0">
                <a:ln w="0"/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Evolution des cas</a:t>
            </a:r>
            <a:endParaRPr lang="fr-FR" u="sng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50707" y="1781944"/>
            <a:ext cx="8280275" cy="3294111"/>
          </a:xfrm>
        </p:spPr>
        <p:txBody>
          <a:bodyPr/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dirty="0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Durée du séjour : </a:t>
            </a:r>
            <a:r>
              <a:rPr lang="fr-FR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8,2 ± </a:t>
            </a:r>
            <a:r>
              <a:rPr lang="fr-FR" sz="2800" dirty="0" smtClean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5,8 </a:t>
            </a:r>
            <a:r>
              <a:rPr lang="fr-FR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jours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dirty="0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Durée séjour aux urgences: </a:t>
            </a:r>
            <a:r>
              <a:rPr lang="fr-FR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83,9</a:t>
            </a:r>
            <a:r>
              <a:rPr lang="fr-FR" sz="2800" dirty="0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fr-FR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± </a:t>
            </a:r>
            <a:r>
              <a:rPr lang="fr-FR" sz="2800" dirty="0" smtClean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18 </a:t>
            </a:r>
            <a:r>
              <a:rPr lang="fr-FR" sz="2800" dirty="0" smtClean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h </a:t>
            </a:r>
            <a:r>
              <a:rPr lang="fr-FR" sz="2800" dirty="0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&gt; 72 h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Décès à M1 : </a:t>
            </a:r>
            <a:r>
              <a:rPr lang="fr-FR" sz="28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7,5%</a:t>
            </a:r>
            <a:r>
              <a:rPr lang="fr-FR" sz="28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dont 13,8% d’AVC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Récidives 5,2% dont 6,4% de cas de cardiopathies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r-FR" sz="2800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31601-E4A2-43E3-801E-4F8DB5EDAE67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657594"/>
      </p:ext>
    </p:extLst>
  </p:cSld>
  <p:clrMapOvr>
    <a:masterClrMapping/>
  </p:clrMapOvr>
</p:sld>
</file>

<file path=ppt/theme/theme1.xml><?xml version="1.0" encoding="utf-8"?>
<a:theme xmlns:a="http://schemas.openxmlformats.org/drawingml/2006/main" name="INSSA_Modèle ppt1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445</Words>
  <Application>Microsoft Office PowerPoint</Application>
  <PresentationFormat>Affichage à l'écran (4:3)</PresentationFormat>
  <Paragraphs>121</Paragraphs>
  <Slides>11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11</vt:i4>
      </vt:variant>
    </vt:vector>
  </HeadingPairs>
  <TitlesOfParts>
    <vt:vector size="23" baseType="lpstr">
      <vt:lpstr>ＭＳ Ｐゴシック</vt:lpstr>
      <vt:lpstr>Arial</vt:lpstr>
      <vt:lpstr>Calibri</vt:lpstr>
      <vt:lpstr>Calibri Light</vt:lpstr>
      <vt:lpstr>Centaur</vt:lpstr>
      <vt:lpstr>Sitka Heading</vt:lpstr>
      <vt:lpstr>Tahoma</vt:lpstr>
      <vt:lpstr>Times</vt:lpstr>
      <vt:lpstr>Times New Roman</vt:lpstr>
      <vt:lpstr>Wingdings</vt:lpstr>
      <vt:lpstr>INSSA_Modèle ppt1</vt:lpstr>
      <vt:lpstr>Thème Office</vt:lpstr>
      <vt:lpstr> CONGRES DE LA SOCIETE BURKINABE DE CARDIOLOGIE  </vt:lpstr>
      <vt:lpstr>Présentation PowerPoint</vt:lpstr>
      <vt:lpstr>PLAN</vt:lpstr>
      <vt:lpstr>INTRODUCTION  </vt:lpstr>
      <vt:lpstr> MATERIEL ET  METHODES   </vt:lpstr>
      <vt:lpstr>Présentation PowerPoint</vt:lpstr>
      <vt:lpstr>RESULTATS (2/4) Exploration diagnostique/thérapeutique</vt:lpstr>
      <vt:lpstr>RESULTATS (3/4) Evolution des cas</vt:lpstr>
      <vt:lpstr>RESULTATS (4/4) Evolution des cas</vt:lpstr>
      <vt:lpstr>CONCLUSION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TUBERCULOSE DE L’ENFANT AU CENTRE HOSPITALIER UNIVERSITAIRE SOURO SANOU DE BOBO-DIOULASSO : ASPECTS EPIDEMIOLOGIQUES, CLINIQUES ET DIAGNOSTIQUES</dc:title>
  <dc:creator>Toshiba</dc:creator>
  <cp:lastModifiedBy>Bazou</cp:lastModifiedBy>
  <cp:revision>1205</cp:revision>
  <dcterms:created xsi:type="dcterms:W3CDTF">2017-04-29T12:16:52Z</dcterms:created>
  <dcterms:modified xsi:type="dcterms:W3CDTF">2021-10-27T17:00:12Z</dcterms:modified>
</cp:coreProperties>
</file>